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30"/>
  </p:notesMasterIdLst>
  <p:handoutMasterIdLst>
    <p:handoutMasterId r:id="rId131"/>
  </p:handoutMasterIdLst>
  <p:sldIdLst>
    <p:sldId id="664" r:id="rId2"/>
    <p:sldId id="647" r:id="rId3"/>
    <p:sldId id="648" r:id="rId4"/>
    <p:sldId id="650" r:id="rId5"/>
    <p:sldId id="651" r:id="rId6"/>
    <p:sldId id="652" r:id="rId7"/>
    <p:sldId id="654" r:id="rId8"/>
    <p:sldId id="655" r:id="rId9"/>
    <p:sldId id="656" r:id="rId10"/>
    <p:sldId id="657" r:id="rId11"/>
    <p:sldId id="658" r:id="rId12"/>
    <p:sldId id="659" r:id="rId13"/>
    <p:sldId id="661" r:id="rId14"/>
    <p:sldId id="662" r:id="rId15"/>
    <p:sldId id="663" r:id="rId16"/>
    <p:sldId id="700" r:id="rId17"/>
    <p:sldId id="666" r:id="rId18"/>
    <p:sldId id="667" r:id="rId19"/>
    <p:sldId id="669" r:id="rId20"/>
    <p:sldId id="670" r:id="rId21"/>
    <p:sldId id="671" r:id="rId22"/>
    <p:sldId id="672" r:id="rId23"/>
    <p:sldId id="673" r:id="rId24"/>
    <p:sldId id="674" r:id="rId25"/>
    <p:sldId id="675" r:id="rId26"/>
    <p:sldId id="676" r:id="rId27"/>
    <p:sldId id="677" r:id="rId28"/>
    <p:sldId id="678" r:id="rId29"/>
    <p:sldId id="679" r:id="rId30"/>
    <p:sldId id="680" r:id="rId31"/>
    <p:sldId id="682" r:id="rId32"/>
    <p:sldId id="683" r:id="rId33"/>
    <p:sldId id="684" r:id="rId34"/>
    <p:sldId id="685" r:id="rId35"/>
    <p:sldId id="686" r:id="rId36"/>
    <p:sldId id="687" r:id="rId37"/>
    <p:sldId id="688" r:id="rId38"/>
    <p:sldId id="689" r:id="rId39"/>
    <p:sldId id="690" r:id="rId40"/>
    <p:sldId id="691" r:id="rId41"/>
    <p:sldId id="692" r:id="rId42"/>
    <p:sldId id="693" r:id="rId43"/>
    <p:sldId id="695" r:id="rId44"/>
    <p:sldId id="696" r:id="rId45"/>
    <p:sldId id="697" r:id="rId46"/>
    <p:sldId id="698" r:id="rId47"/>
    <p:sldId id="699" r:id="rId48"/>
    <p:sldId id="701" r:id="rId49"/>
    <p:sldId id="703" r:id="rId50"/>
    <p:sldId id="705" r:id="rId51"/>
    <p:sldId id="706" r:id="rId52"/>
    <p:sldId id="707" r:id="rId53"/>
    <p:sldId id="708" r:id="rId54"/>
    <p:sldId id="709" r:id="rId55"/>
    <p:sldId id="710" r:id="rId56"/>
    <p:sldId id="711" r:id="rId57"/>
    <p:sldId id="712" r:id="rId58"/>
    <p:sldId id="713" r:id="rId59"/>
    <p:sldId id="714" r:id="rId60"/>
    <p:sldId id="715" r:id="rId61"/>
    <p:sldId id="716" r:id="rId62"/>
    <p:sldId id="717" r:id="rId63"/>
    <p:sldId id="718" r:id="rId64"/>
    <p:sldId id="719" r:id="rId65"/>
    <p:sldId id="720" r:id="rId66"/>
    <p:sldId id="721" r:id="rId67"/>
    <p:sldId id="722" r:id="rId68"/>
    <p:sldId id="723" r:id="rId69"/>
    <p:sldId id="724" r:id="rId70"/>
    <p:sldId id="725" r:id="rId71"/>
    <p:sldId id="726" r:id="rId72"/>
    <p:sldId id="727" r:id="rId73"/>
    <p:sldId id="728" r:id="rId74"/>
    <p:sldId id="730" r:id="rId75"/>
    <p:sldId id="731" r:id="rId76"/>
    <p:sldId id="732" r:id="rId77"/>
    <p:sldId id="733" r:id="rId78"/>
    <p:sldId id="734" r:id="rId79"/>
    <p:sldId id="735" r:id="rId80"/>
    <p:sldId id="736" r:id="rId81"/>
    <p:sldId id="737" r:id="rId82"/>
    <p:sldId id="738" r:id="rId83"/>
    <p:sldId id="739" r:id="rId84"/>
    <p:sldId id="740" r:id="rId85"/>
    <p:sldId id="741" r:id="rId86"/>
    <p:sldId id="743" r:id="rId87"/>
    <p:sldId id="744" r:id="rId88"/>
    <p:sldId id="746" r:id="rId89"/>
    <p:sldId id="747" r:id="rId90"/>
    <p:sldId id="749" r:id="rId91"/>
    <p:sldId id="751" r:id="rId92"/>
    <p:sldId id="752" r:id="rId93"/>
    <p:sldId id="754" r:id="rId94"/>
    <p:sldId id="755" r:id="rId95"/>
    <p:sldId id="756" r:id="rId96"/>
    <p:sldId id="757" r:id="rId97"/>
    <p:sldId id="758" r:id="rId98"/>
    <p:sldId id="759" r:id="rId99"/>
    <p:sldId id="760" r:id="rId100"/>
    <p:sldId id="762" r:id="rId101"/>
    <p:sldId id="763" r:id="rId102"/>
    <p:sldId id="764" r:id="rId103"/>
    <p:sldId id="765" r:id="rId104"/>
    <p:sldId id="766" r:id="rId105"/>
    <p:sldId id="767" r:id="rId106"/>
    <p:sldId id="768" r:id="rId107"/>
    <p:sldId id="769" r:id="rId108"/>
    <p:sldId id="770" r:id="rId109"/>
    <p:sldId id="772" r:id="rId110"/>
    <p:sldId id="773" r:id="rId111"/>
    <p:sldId id="774" r:id="rId112"/>
    <p:sldId id="775" r:id="rId113"/>
    <p:sldId id="776" r:id="rId114"/>
    <p:sldId id="777" r:id="rId115"/>
    <p:sldId id="778" r:id="rId116"/>
    <p:sldId id="779" r:id="rId117"/>
    <p:sldId id="780" r:id="rId118"/>
    <p:sldId id="781" r:id="rId119"/>
    <p:sldId id="782" r:id="rId120"/>
    <p:sldId id="783" r:id="rId121"/>
    <p:sldId id="784" r:id="rId122"/>
    <p:sldId id="785" r:id="rId123"/>
    <p:sldId id="786" r:id="rId124"/>
    <p:sldId id="787" r:id="rId125"/>
    <p:sldId id="788" r:id="rId126"/>
    <p:sldId id="789" r:id="rId127"/>
    <p:sldId id="790" r:id="rId128"/>
    <p:sldId id="791" r:id="rId129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1717FF"/>
    <a:srgbClr val="066C06"/>
    <a:srgbClr val="FFFFFF"/>
    <a:srgbClr val="FFFFF7"/>
    <a:srgbClr val="FF33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4" autoAdjust="0"/>
    <p:restoredTop sz="85624" autoAdjust="0"/>
  </p:normalViewPr>
  <p:slideViewPr>
    <p:cSldViewPr>
      <p:cViewPr varScale="1">
        <p:scale>
          <a:sx n="73" d="100"/>
          <a:sy n="73" d="100"/>
        </p:scale>
        <p:origin x="169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1" y="0"/>
            <a:ext cx="2945765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591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1" y="9429591"/>
            <a:ext cx="2945765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C79FE3B-E508-495B-AACE-7904797CB7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1929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911" y="0"/>
            <a:ext cx="2945765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5" y="4714796"/>
            <a:ext cx="4985386" cy="446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591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911" y="9429591"/>
            <a:ext cx="2945765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E302138-D617-4809-AEF9-28970A1BEB8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75397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강조</a:t>
            </a:r>
            <a:r>
              <a:rPr lang="en-US" altLang="ko-KR" dirty="0"/>
              <a:t>! ‘</a:t>
            </a:r>
            <a:r>
              <a:rPr lang="ko-KR" altLang="en-US" dirty="0" err="1"/>
              <a:t>근무년수는</a:t>
            </a:r>
            <a:r>
              <a:rPr lang="ko-KR" altLang="en-US" dirty="0"/>
              <a:t> 지지도에 영향을 주지 않는다</a:t>
            </a:r>
            <a:r>
              <a:rPr lang="en-US" altLang="ko-KR" dirty="0"/>
              <a:t>.’</a:t>
            </a:r>
            <a:r>
              <a:rPr lang="ko-KR" altLang="en-US" dirty="0"/>
              <a:t> 와 같은 가설도 포함되어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나이는 복종심을 통해서도 지지도를 변화시킬 수 있다</a:t>
            </a:r>
            <a:r>
              <a:rPr lang="en-US" altLang="ko-KR" dirty="0"/>
              <a:t>. -&gt; </a:t>
            </a:r>
            <a:r>
              <a:rPr lang="ko-KR" altLang="en-US" dirty="0"/>
              <a:t>매개변수의 이야기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나이 지지도 간 </a:t>
            </a:r>
            <a:r>
              <a:rPr lang="en-US" altLang="ko-KR" dirty="0"/>
              <a:t>&gt; </a:t>
            </a:r>
            <a:r>
              <a:rPr lang="ko-KR" altLang="en-US" dirty="0"/>
              <a:t>간접효과 </a:t>
            </a:r>
            <a:r>
              <a:rPr lang="en-US" altLang="ko-KR" dirty="0"/>
              <a:t>= a*c , </a:t>
            </a:r>
            <a:r>
              <a:rPr lang="ko-KR" altLang="en-US" dirty="0"/>
              <a:t>직접효과 </a:t>
            </a:r>
            <a:r>
              <a:rPr lang="en-US" altLang="ko-KR" dirty="0"/>
              <a:t>= b 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나이 호감 간</a:t>
            </a:r>
            <a:r>
              <a:rPr lang="en-US" altLang="ko-KR" dirty="0"/>
              <a:t>&gt; </a:t>
            </a:r>
            <a:r>
              <a:rPr lang="ko-KR" altLang="en-US" dirty="0"/>
              <a:t>간접효과 </a:t>
            </a:r>
            <a:r>
              <a:rPr lang="en-US" altLang="ko-KR" dirty="0"/>
              <a:t>= bf + ae + </a:t>
            </a:r>
            <a:r>
              <a:rPr lang="en-US" altLang="ko-KR" dirty="0" err="1"/>
              <a:t>acf</a:t>
            </a:r>
            <a:r>
              <a:rPr lang="en-US" altLang="ko-KR" dirty="0"/>
              <a:t> = </a:t>
            </a:r>
            <a:r>
              <a:rPr lang="ko-KR" altLang="en-US" dirty="0" err="1"/>
              <a:t>총효과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직접효과 </a:t>
            </a:r>
            <a:r>
              <a:rPr lang="en-US" altLang="ko-KR" dirty="0"/>
              <a:t>= </a:t>
            </a:r>
            <a:r>
              <a:rPr lang="ko-KR" altLang="en-US" dirty="0"/>
              <a:t>없음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5701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조절변수 </a:t>
            </a:r>
            <a:r>
              <a:rPr lang="en-US" altLang="ko-KR" dirty="0"/>
              <a:t>: </a:t>
            </a:r>
            <a:r>
              <a:rPr lang="ko-KR" altLang="en-US" dirty="0"/>
              <a:t>인과 관계에 크기에 유의한 영향을 미치는 변수</a:t>
            </a:r>
            <a:endParaRPr lang="en-US" altLang="ko-KR" dirty="0"/>
          </a:p>
          <a:p>
            <a:r>
              <a:rPr lang="ko-KR" altLang="en-US" dirty="0"/>
              <a:t>성별에 따라서 </a:t>
            </a:r>
            <a:r>
              <a:rPr lang="ko-KR" altLang="en-US" dirty="0" err="1"/>
              <a:t>복종심</a:t>
            </a:r>
            <a:r>
              <a:rPr lang="en-US" altLang="ko-KR" dirty="0"/>
              <a:t>-&gt;</a:t>
            </a:r>
            <a:r>
              <a:rPr lang="ko-KR" altLang="en-US" dirty="0"/>
              <a:t>호감 으로 가는 변수의 수치가 영향을 받는다</a:t>
            </a:r>
            <a:r>
              <a:rPr lang="en-US" altLang="ko-KR" dirty="0"/>
              <a:t>. </a:t>
            </a:r>
            <a:r>
              <a:rPr lang="ko-KR" altLang="en-US" dirty="0"/>
              <a:t>이때 성별을 조절변수</a:t>
            </a:r>
            <a:r>
              <a:rPr lang="en-US" altLang="ko-KR" dirty="0"/>
              <a:t>. </a:t>
            </a:r>
            <a:r>
              <a:rPr lang="ko-KR" altLang="en-US" dirty="0"/>
              <a:t>그리고 그 수치가 변동한다면</a:t>
            </a:r>
            <a:r>
              <a:rPr lang="en-US" altLang="ko-KR" dirty="0"/>
              <a:t>, </a:t>
            </a:r>
            <a:r>
              <a:rPr lang="ko-KR" altLang="en-US" dirty="0"/>
              <a:t>조절효과가 있다고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4154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이산형인</a:t>
            </a:r>
            <a:r>
              <a:rPr lang="ko-KR" altLang="en-US" dirty="0"/>
              <a:t> 경우 </a:t>
            </a:r>
            <a:r>
              <a:rPr lang="en-US" altLang="ko-KR" dirty="0"/>
              <a:t>: </a:t>
            </a:r>
            <a:r>
              <a:rPr lang="ko-KR" altLang="en-US" dirty="0"/>
              <a:t>따로따로 나눠서 분석하면 그만임</a:t>
            </a:r>
            <a:r>
              <a:rPr lang="en-US" altLang="ko-KR" dirty="0"/>
              <a:t>. (</a:t>
            </a:r>
            <a:r>
              <a:rPr lang="ko-KR" altLang="en-US" dirty="0"/>
              <a:t>각 집단별로 나눠서 구한다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=</a:t>
            </a:r>
            <a:r>
              <a:rPr lang="ko-KR" altLang="en-US" dirty="0"/>
              <a:t>다중집단 분석이라고 말한다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연속형인</a:t>
            </a:r>
            <a:r>
              <a:rPr lang="ko-KR" altLang="en-US" dirty="0"/>
              <a:t> 경우 </a:t>
            </a:r>
            <a:r>
              <a:rPr lang="en-US" altLang="ko-KR" dirty="0"/>
              <a:t>: </a:t>
            </a:r>
            <a:r>
              <a:rPr lang="ko-KR" altLang="en-US" dirty="0"/>
              <a:t>상호작용효과 고려하면 까다롭기에</a:t>
            </a:r>
            <a:r>
              <a:rPr lang="en-US" altLang="ko-KR" dirty="0"/>
              <a:t>, </a:t>
            </a:r>
            <a:r>
              <a:rPr lang="ko-KR" altLang="en-US" dirty="0"/>
              <a:t>조절변수를 이산형 조절변수로 나눠서 취급하고 쉽게 접근하는 방법을 자주 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136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A,B </a:t>
            </a:r>
            <a:r>
              <a:rPr lang="ko-KR" altLang="en-US" dirty="0"/>
              <a:t>대신 한글도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5963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두 번 열고 각각 </a:t>
            </a:r>
            <a:r>
              <a:rPr lang="en-US" altLang="ko-KR" dirty="0"/>
              <a:t>Group Variable -&gt; Group Value</a:t>
            </a:r>
            <a:r>
              <a:rPr lang="ko-KR" altLang="en-US" dirty="0"/>
              <a:t>를 입력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4647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집단 모두에서 작동이 잘 되는 하나의 모형을 만들어야 함</a:t>
            </a:r>
            <a:r>
              <a:rPr lang="en-US" altLang="ko-KR" dirty="0"/>
              <a:t>. </a:t>
            </a:r>
            <a:r>
              <a:rPr lang="ko-KR" altLang="en-US" dirty="0"/>
              <a:t>이에 대한 검정을 시행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결과를 보면</a:t>
            </a:r>
            <a:r>
              <a:rPr lang="en-US" altLang="ko-KR" dirty="0"/>
              <a:t> A, B </a:t>
            </a:r>
            <a:r>
              <a:rPr lang="ko-KR" altLang="en-US" dirty="0"/>
              <a:t>그룹 모두에서 잘 작동 중이다 라고 말할 수 있음</a:t>
            </a:r>
            <a:r>
              <a:rPr lang="en-US" altLang="ko-KR" dirty="0"/>
              <a:t>. (</a:t>
            </a:r>
            <a:r>
              <a:rPr lang="ko-KR" altLang="en-US" dirty="0"/>
              <a:t>전체에 대해 적합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563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주의</a:t>
            </a:r>
            <a:r>
              <a:rPr lang="en-US" altLang="ko-KR" dirty="0"/>
              <a:t>!! </a:t>
            </a:r>
            <a:r>
              <a:rPr lang="ko-KR" altLang="en-US" dirty="0"/>
              <a:t>일단 다른 이름으로 저장하고 다시 작업을 시작한다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여기까지는 확인 </a:t>
            </a:r>
            <a:r>
              <a:rPr lang="en-US" altLang="ko-KR" dirty="0"/>
              <a:t>-&gt; ok </a:t>
            </a:r>
            <a:r>
              <a:rPr lang="ko-KR" altLang="en-US" dirty="0"/>
              <a:t>무조건 누르기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경로의 문자들이 다 바뀌어 있는 것을 확인 할 수 있음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en-US" altLang="ko-KR" dirty="0">
                <a:sym typeface="Wingdings" panose="05000000000000000000" pitchFamily="2" charset="2"/>
              </a:rPr>
              <a:t>Label</a:t>
            </a:r>
            <a:r>
              <a:rPr lang="ko-KR" altLang="en-US" dirty="0">
                <a:sym typeface="Wingdings" panose="05000000000000000000" pitchFamily="2" charset="2"/>
              </a:rPr>
              <a:t>을 잘 보기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아래첨자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0813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Unconstrainted model : </a:t>
            </a:r>
            <a:r>
              <a:rPr lang="ko-KR" altLang="en-US" dirty="0"/>
              <a:t>어떤 제약조건도 없이 전체적인 모델을 봄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좋아야 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/>
              <a:t>Structural weights : </a:t>
            </a:r>
            <a:r>
              <a:rPr lang="ko-KR" altLang="en-US" dirty="0"/>
              <a:t>경로 계수들이 모두 동일하다는 가정하에서의 모델</a:t>
            </a:r>
            <a:r>
              <a:rPr lang="en-US" altLang="ko-KR" dirty="0"/>
              <a:t>. (</a:t>
            </a:r>
            <a:r>
              <a:rPr lang="ko-KR" altLang="en-US" dirty="0"/>
              <a:t>단방향 화살표의 개수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Structural weights </a:t>
            </a:r>
            <a:r>
              <a:rPr lang="ko-KR" altLang="en-US" dirty="0"/>
              <a:t>는 구조계수 제약모형</a:t>
            </a:r>
            <a:r>
              <a:rPr lang="en-US" altLang="ko-KR" dirty="0"/>
              <a:t>. ‘</a:t>
            </a:r>
            <a:r>
              <a:rPr lang="ko-KR" altLang="en-US" dirty="0"/>
              <a:t>두 집단 모형에서 경로 추정치들이 같다</a:t>
            </a:r>
            <a:r>
              <a:rPr lang="en-US" altLang="ko-KR" dirty="0"/>
              <a:t>’</a:t>
            </a:r>
            <a:r>
              <a:rPr lang="ko-KR" altLang="en-US" dirty="0"/>
              <a:t> 임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, </a:t>
            </a:r>
            <a:r>
              <a:rPr lang="ko-KR" altLang="en-US" dirty="0"/>
              <a:t>조절효과가 없다는 가정하에서의 모형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Structural weights </a:t>
            </a:r>
            <a:r>
              <a:rPr lang="ko-KR" altLang="en-US" dirty="0"/>
              <a:t>얘는 적합도가 나빠야 함 </a:t>
            </a:r>
            <a:r>
              <a:rPr lang="en-US" altLang="ko-KR" dirty="0"/>
              <a:t>(</a:t>
            </a:r>
            <a:r>
              <a:rPr lang="ko-KR" altLang="en-US" dirty="0" err="1"/>
              <a:t>귀무가설을</a:t>
            </a:r>
            <a:r>
              <a:rPr lang="ko-KR" altLang="en-US" dirty="0"/>
              <a:t> 기각 해야함</a:t>
            </a:r>
            <a:r>
              <a:rPr lang="en-US" altLang="ko-KR" dirty="0"/>
              <a:t>.) </a:t>
            </a:r>
            <a:r>
              <a:rPr lang="ko-KR" altLang="en-US" dirty="0"/>
              <a:t>최소한</a:t>
            </a:r>
            <a:r>
              <a:rPr lang="en-US" altLang="ko-KR" dirty="0"/>
              <a:t>, </a:t>
            </a:r>
            <a:r>
              <a:rPr lang="ko-KR" altLang="en-US" dirty="0"/>
              <a:t>자유도에 비해 </a:t>
            </a:r>
            <a:r>
              <a:rPr lang="en-US" altLang="ko-KR" dirty="0"/>
              <a:t>Unconstrainted </a:t>
            </a:r>
            <a:r>
              <a:rPr lang="ko-KR" altLang="en-US" dirty="0"/>
              <a:t>와 </a:t>
            </a:r>
            <a:r>
              <a:rPr lang="en-US" altLang="ko-KR" dirty="0"/>
              <a:t>Structural weights </a:t>
            </a:r>
            <a:r>
              <a:rPr lang="ko-KR" altLang="en-US" dirty="0"/>
              <a:t>의 </a:t>
            </a:r>
            <a:r>
              <a:rPr lang="ko-KR" altLang="en-US" dirty="0" err="1"/>
              <a:t>카이제곱</a:t>
            </a:r>
            <a:r>
              <a:rPr lang="ko-KR" altLang="en-US" dirty="0"/>
              <a:t> 통계량의 차이가 </a:t>
            </a:r>
            <a:r>
              <a:rPr lang="ko-KR" altLang="en-US" dirty="0" err="1"/>
              <a:t>커야함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6290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비제약은 적합도 높아야 함</a:t>
            </a:r>
            <a:r>
              <a:rPr lang="en-US" altLang="ko-KR" dirty="0"/>
              <a:t>. </a:t>
            </a:r>
            <a:r>
              <a:rPr lang="ko-KR" altLang="en-US" dirty="0"/>
              <a:t>구조계수 제약모형은 적합도가 낮아야 함</a:t>
            </a:r>
            <a:r>
              <a:rPr lang="en-US" altLang="ko-KR" dirty="0"/>
              <a:t>. </a:t>
            </a:r>
            <a:r>
              <a:rPr lang="ko-KR" altLang="en-US" dirty="0"/>
              <a:t>최소한 차이를 보고</a:t>
            </a:r>
            <a:r>
              <a:rPr lang="en-US" altLang="ko-KR" dirty="0"/>
              <a:t>, 21.693 &gt; 11 </a:t>
            </a:r>
            <a:r>
              <a:rPr lang="ko-KR" altLang="en-US" dirty="0"/>
              <a:t>정도는 되어 줘야함</a:t>
            </a:r>
            <a:r>
              <a:rPr lang="en-US" altLang="ko-KR" dirty="0"/>
              <a:t>. </a:t>
            </a:r>
            <a:r>
              <a:rPr lang="ko-KR" altLang="en-US" dirty="0"/>
              <a:t>이경우 수치는 아쉽지만</a:t>
            </a:r>
            <a:r>
              <a:rPr lang="en-US" altLang="ko-KR" dirty="0"/>
              <a:t>, ‘</a:t>
            </a:r>
            <a:r>
              <a:rPr lang="ko-KR" altLang="en-US" dirty="0"/>
              <a:t>구조계수 제약모형은 비 제약모형보다는 못하다</a:t>
            </a:r>
            <a:r>
              <a:rPr lang="en-US" altLang="ko-KR" dirty="0"/>
              <a:t>’</a:t>
            </a:r>
            <a:r>
              <a:rPr lang="ko-KR" altLang="en-US" dirty="0"/>
              <a:t>라는 뜻을 지님</a:t>
            </a:r>
            <a:r>
              <a:rPr lang="en-US" altLang="ko-KR" dirty="0"/>
              <a:t>. </a:t>
            </a:r>
            <a:r>
              <a:rPr lang="ko-KR" altLang="en-US" dirty="0"/>
              <a:t>빼는 것은 방향에 상관없음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즉 결과는 조절효과가 있는 모형이라는 뜻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4538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어느 부분에서 조절효과가 있는지 알아보는 </a:t>
            </a:r>
            <a:r>
              <a:rPr lang="en-US" altLang="ko-KR" dirty="0"/>
              <a:t>Chapter.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1897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는 </a:t>
            </a:r>
            <a:r>
              <a:rPr lang="en-US" altLang="ko-KR" dirty="0"/>
              <a:t>Amos</a:t>
            </a:r>
            <a:r>
              <a:rPr lang="ko-KR" altLang="en-US" dirty="0"/>
              <a:t>에서 출력해주지 않는다</a:t>
            </a:r>
            <a:r>
              <a:rPr lang="en-US" altLang="ko-KR" dirty="0"/>
              <a:t>. </a:t>
            </a:r>
            <a:r>
              <a:rPr lang="ko-KR" altLang="en-US" dirty="0"/>
              <a:t>직접 손으로 계산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T</a:t>
            </a:r>
            <a:r>
              <a:rPr lang="ko-KR" altLang="en-US" dirty="0"/>
              <a:t>값은 손으로 계산하기 어렵다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</a:t>
            </a:r>
            <a:r>
              <a:rPr lang="ko-KR" altLang="en-US" dirty="0"/>
              <a:t>값은 </a:t>
            </a:r>
            <a:r>
              <a:rPr lang="en-US" altLang="ko-KR" dirty="0"/>
              <a:t>Amos </a:t>
            </a:r>
            <a:r>
              <a:rPr lang="ko-KR" altLang="en-US" dirty="0"/>
              <a:t>에서 출력함</a:t>
            </a:r>
            <a:r>
              <a:rPr lang="en-US" altLang="ko-KR" dirty="0"/>
              <a:t>. Pairwise Parameter Comparisons</a:t>
            </a:r>
            <a:r>
              <a:rPr lang="ko-KR" altLang="en-US" dirty="0"/>
              <a:t>에서 출력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PPC</a:t>
            </a:r>
            <a:r>
              <a:rPr lang="ko-KR" altLang="en-US" dirty="0"/>
              <a:t>는 </a:t>
            </a:r>
            <a:r>
              <a:rPr lang="en-US" altLang="ko-KR" dirty="0"/>
              <a:t>Analysis properties</a:t>
            </a:r>
            <a:r>
              <a:rPr lang="ko-KR" altLang="en-US" dirty="0"/>
              <a:t>에서 </a:t>
            </a:r>
            <a:r>
              <a:rPr lang="en-US" altLang="ko-KR" dirty="0"/>
              <a:t>Critical ratios for differences</a:t>
            </a:r>
            <a:r>
              <a:rPr lang="ko-KR" altLang="en-US" dirty="0"/>
              <a:t>를 클릭하면 나옴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PPC</a:t>
            </a:r>
            <a:r>
              <a:rPr lang="ko-KR" altLang="en-US" dirty="0"/>
              <a:t>에서 </a:t>
            </a:r>
            <a:r>
              <a:rPr lang="en-US" altLang="ko-KR" dirty="0"/>
              <a:t>b1_1 &amp; b1_2</a:t>
            </a:r>
            <a:r>
              <a:rPr lang="ko-KR" altLang="en-US" dirty="0"/>
              <a:t>에 만나는 지점에 </a:t>
            </a:r>
            <a:r>
              <a:rPr lang="en-US" altLang="ko-KR" dirty="0"/>
              <a:t>0.848</a:t>
            </a:r>
            <a:r>
              <a:rPr lang="ko-KR" altLang="en-US" dirty="0"/>
              <a:t>이 있음</a:t>
            </a:r>
            <a:r>
              <a:rPr lang="en-US" altLang="ko-KR" dirty="0"/>
              <a:t>. Amos</a:t>
            </a:r>
            <a:r>
              <a:rPr lang="ko-KR" altLang="en-US" dirty="0"/>
              <a:t>는 </a:t>
            </a:r>
            <a:r>
              <a:rPr lang="en-US" altLang="ko-KR" dirty="0"/>
              <a:t>B-A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위의 표는 </a:t>
            </a:r>
            <a:r>
              <a:rPr lang="en-US" altLang="ko-KR" dirty="0"/>
              <a:t>A-B</a:t>
            </a:r>
            <a:r>
              <a:rPr lang="ko-KR" altLang="en-US" dirty="0"/>
              <a:t>를 수행한 거임</a:t>
            </a:r>
            <a:r>
              <a:rPr lang="en-US" altLang="ko-KR" dirty="0"/>
              <a:t>. </a:t>
            </a:r>
            <a:r>
              <a:rPr lang="ko-KR" altLang="en-US" dirty="0"/>
              <a:t>절대값만 알아도 무방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</a:t>
            </a:r>
            <a:r>
              <a:rPr lang="ko-KR" altLang="en-US" dirty="0"/>
              <a:t>값을 통해 </a:t>
            </a:r>
            <a:r>
              <a:rPr lang="en-US" altLang="ko-KR" dirty="0"/>
              <a:t>P-value</a:t>
            </a:r>
            <a:r>
              <a:rPr lang="ko-KR" altLang="en-US" dirty="0"/>
              <a:t>는 </a:t>
            </a:r>
            <a:r>
              <a:rPr lang="en-US" altLang="ko-KR" dirty="0"/>
              <a:t>Excel</a:t>
            </a:r>
            <a:r>
              <a:rPr lang="ko-KR" altLang="en-US" dirty="0"/>
              <a:t>을 통해 계산</a:t>
            </a:r>
            <a:r>
              <a:rPr lang="en-US" altLang="ko-KR" dirty="0"/>
              <a:t>. (T</a:t>
            </a:r>
            <a:r>
              <a:rPr lang="ko-KR" altLang="en-US" dirty="0"/>
              <a:t>값이라 하지만</a:t>
            </a:r>
            <a:r>
              <a:rPr lang="en-US" altLang="ko-KR" dirty="0"/>
              <a:t>, </a:t>
            </a:r>
            <a:r>
              <a:rPr lang="ko-KR" altLang="en-US" dirty="0"/>
              <a:t>정규분포를 따른다는 것을 </a:t>
            </a:r>
            <a:r>
              <a:rPr lang="ko-KR" altLang="en-US" dirty="0" err="1"/>
              <a:t>잊지말자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 결과는 </a:t>
            </a:r>
            <a:r>
              <a:rPr lang="en-US" altLang="ko-KR" dirty="0"/>
              <a:t>Quality-&gt;Value</a:t>
            </a:r>
            <a:r>
              <a:rPr lang="ko-KR" altLang="en-US" dirty="0"/>
              <a:t>로 가는 경로의 인과관계만 유의함</a:t>
            </a:r>
            <a:r>
              <a:rPr lang="en-US" altLang="ko-KR" dirty="0"/>
              <a:t>. (</a:t>
            </a:r>
            <a:r>
              <a:rPr lang="ko-KR" altLang="en-US" dirty="0"/>
              <a:t>차이가 있음</a:t>
            </a:r>
            <a:r>
              <a:rPr lang="en-US" altLang="ko-KR" dirty="0"/>
              <a:t>.)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여기서 조절변수 나타남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669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(a*e) , (b*f) , (a*c*f)</a:t>
            </a:r>
            <a:r>
              <a:rPr lang="ko-KR" altLang="en-US" dirty="0"/>
              <a:t>를 따로 계산해주지는 않는다</a:t>
            </a:r>
            <a:r>
              <a:rPr lang="en-US" altLang="ko-KR" dirty="0"/>
              <a:t>. </a:t>
            </a:r>
            <a:r>
              <a:rPr lang="ko-KR" altLang="en-US" dirty="0"/>
              <a:t>이 합을 출력함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각각은 그냥 계산하면 되지만</a:t>
            </a:r>
            <a:r>
              <a:rPr lang="en-US" altLang="ko-KR" dirty="0"/>
              <a:t>, p-value </a:t>
            </a:r>
            <a:r>
              <a:rPr lang="ko-KR" altLang="en-US" dirty="0"/>
              <a:t>는 계산하기 어렵다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Technical</a:t>
            </a:r>
            <a:r>
              <a:rPr lang="ko-KR" altLang="en-US" dirty="0"/>
              <a:t>하게 계산 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</a:t>
            </a:r>
            <a:r>
              <a:rPr lang="ko-KR" altLang="en-US" dirty="0"/>
              <a:t>직접효과의 경우와 달리</a:t>
            </a:r>
            <a:r>
              <a:rPr lang="en-US" altLang="ko-KR" dirty="0"/>
              <a:t> </a:t>
            </a:r>
            <a:r>
              <a:rPr lang="ko-KR" altLang="en-US" dirty="0"/>
              <a:t>간접효과</a:t>
            </a:r>
            <a:r>
              <a:rPr lang="en-US" altLang="ko-KR" dirty="0"/>
              <a:t>, </a:t>
            </a:r>
            <a:r>
              <a:rPr lang="ko-KR" altLang="en-US" dirty="0"/>
              <a:t>총효과에 의해서는 오로지 </a:t>
            </a:r>
            <a:r>
              <a:rPr lang="ko-KR" altLang="en-US" dirty="0" err="1"/>
              <a:t>붓스트랩에</a:t>
            </a:r>
            <a:r>
              <a:rPr lang="ko-KR" altLang="en-US" dirty="0"/>
              <a:t> 의해서만 </a:t>
            </a:r>
            <a:r>
              <a:rPr lang="en-US" altLang="ko-KR" dirty="0"/>
              <a:t>P</a:t>
            </a:r>
            <a:r>
              <a:rPr lang="ko-KR" altLang="en-US" dirty="0"/>
              <a:t>값을 제시하기에</a:t>
            </a:r>
            <a:r>
              <a:rPr lang="en-US" altLang="ko-KR" dirty="0"/>
              <a:t>, </a:t>
            </a:r>
            <a:r>
              <a:rPr lang="ko-KR" altLang="en-US" dirty="0"/>
              <a:t>반드시 </a:t>
            </a:r>
            <a:r>
              <a:rPr lang="ko-KR" altLang="en-US" dirty="0" err="1"/>
              <a:t>붓스트랩을</a:t>
            </a:r>
            <a:r>
              <a:rPr lang="ko-KR" altLang="en-US" dirty="0"/>
              <a:t> </a:t>
            </a:r>
            <a:r>
              <a:rPr lang="ko-KR" altLang="en-US" dirty="0" err="1"/>
              <a:t>체크해야함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3136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귀찮지만</a:t>
            </a:r>
            <a:r>
              <a:rPr lang="en-US" altLang="ko-KR" dirty="0"/>
              <a:t>, P-</a:t>
            </a:r>
            <a:r>
              <a:rPr lang="ko-KR" altLang="en-US" dirty="0"/>
              <a:t>값을 쉽게 구하는 방법을 알아보자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위처럼 따라가고</a:t>
            </a:r>
            <a:r>
              <a:rPr lang="en-US" altLang="ko-KR" dirty="0"/>
              <a:t>, close</a:t>
            </a:r>
            <a:r>
              <a:rPr lang="ko-KR" altLang="en-US" dirty="0"/>
              <a:t>를 누른다</a:t>
            </a:r>
            <a:r>
              <a:rPr lang="en-US" altLang="ko-KR" dirty="0"/>
              <a:t>. (10</a:t>
            </a:r>
            <a:r>
              <a:rPr lang="ko-KR" altLang="en-US" dirty="0"/>
              <a:t>개하면 </a:t>
            </a:r>
            <a:r>
              <a:rPr lang="en-US" altLang="ko-KR" dirty="0"/>
              <a:t>10</a:t>
            </a:r>
            <a:r>
              <a:rPr lang="ko-KR" altLang="en-US" dirty="0"/>
              <a:t>개 다 </a:t>
            </a:r>
            <a:r>
              <a:rPr lang="en-US" altLang="ko-KR" dirty="0"/>
              <a:t>New</a:t>
            </a:r>
            <a:r>
              <a:rPr lang="ko-KR" altLang="en-US" dirty="0"/>
              <a:t>를 눌러가며 입력 해야함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2015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T^2 = </a:t>
            </a:r>
            <a:r>
              <a:rPr lang="ko-KR" altLang="en-US" dirty="0" err="1"/>
              <a:t>카이제곱의</a:t>
            </a:r>
            <a:r>
              <a:rPr lang="ko-KR" altLang="en-US" dirty="0"/>
              <a:t> 수치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(2.7 xxx</a:t>
            </a:r>
            <a:r>
              <a:rPr lang="ko-KR" altLang="en-US" dirty="0"/>
              <a:t> </a:t>
            </a:r>
            <a:r>
              <a:rPr lang="en-US" altLang="ko-KR" dirty="0"/>
              <a:t>^2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7.557)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5382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Analyze -&gt; Manage Groups</a:t>
            </a:r>
            <a:r>
              <a:rPr lang="ko-KR" altLang="en-US" dirty="0"/>
              <a:t>를 통해 들어가서 설정 한 뒤 데이터 파일 위처럼 넣기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4986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위는 내가 설정한 모형이 모든 집단에서 잘 적합 되고 있는가에 대한 적합도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Tip)</a:t>
            </a:r>
            <a:r>
              <a:rPr lang="ko-KR" altLang="en-US" dirty="0"/>
              <a:t> 자유도가 크면 </a:t>
            </a:r>
            <a:r>
              <a:rPr lang="en-US" altLang="ko-KR" dirty="0"/>
              <a:t>AGFI</a:t>
            </a:r>
            <a:r>
              <a:rPr lang="ko-KR" altLang="en-US" dirty="0"/>
              <a:t>는 살짝 작은</a:t>
            </a:r>
            <a:r>
              <a:rPr lang="en-US" altLang="ko-KR" dirty="0"/>
              <a:t>(?)</a:t>
            </a:r>
            <a:r>
              <a:rPr lang="ko-KR" altLang="en-US" dirty="0"/>
              <a:t> 경향이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593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뭔지</a:t>
            </a:r>
            <a:r>
              <a:rPr lang="ko-KR" altLang="en-US" dirty="0"/>
              <a:t> 모르지만 무조건 </a:t>
            </a:r>
            <a:r>
              <a:rPr lang="en-US" altLang="ko-KR" dirty="0" err="1"/>
              <a:t>okok</a:t>
            </a:r>
            <a:r>
              <a:rPr lang="en-US" altLang="ko-KR" dirty="0"/>
              <a:t> -&gt; </a:t>
            </a:r>
            <a:r>
              <a:rPr lang="ko-KR" altLang="en-US" dirty="0"/>
              <a:t>레이블이 싹 붙어서 나옴</a:t>
            </a:r>
            <a:r>
              <a:rPr lang="en-US" altLang="ko-KR" dirty="0"/>
              <a:t>. (A</a:t>
            </a:r>
            <a:r>
              <a:rPr lang="ko-KR" altLang="en-US" dirty="0"/>
              <a:t>집단 </a:t>
            </a:r>
            <a:r>
              <a:rPr lang="en-US" altLang="ko-KR" dirty="0"/>
              <a:t>: </a:t>
            </a:r>
            <a:r>
              <a:rPr lang="ko-KR" altLang="en-US" dirty="0"/>
              <a:t>끝이 </a:t>
            </a:r>
            <a:r>
              <a:rPr lang="en-US" altLang="ko-KR" dirty="0"/>
              <a:t>1 , B</a:t>
            </a:r>
            <a:r>
              <a:rPr lang="ko-KR" altLang="en-US" dirty="0"/>
              <a:t>집단은 끝이 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4185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Measurement weights : </a:t>
            </a:r>
            <a:r>
              <a:rPr lang="ko-KR" altLang="en-US" dirty="0"/>
              <a:t>측정계수 제약모형 </a:t>
            </a:r>
            <a:endParaRPr lang="en-US" altLang="ko-KR" dirty="0"/>
          </a:p>
          <a:p>
            <a:r>
              <a:rPr lang="ko-KR" altLang="en-US" dirty="0"/>
              <a:t>측정 계수 제약모형의 적합도 </a:t>
            </a:r>
            <a:endParaRPr lang="en-US" altLang="ko-KR" dirty="0"/>
          </a:p>
          <a:p>
            <a:r>
              <a:rPr lang="ko-KR" altLang="en-US" dirty="0" err="1"/>
              <a:t>귀무가설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집단별로 타겟의 측정계수가 동일하다</a:t>
            </a:r>
            <a:r>
              <a:rPr lang="en-US" altLang="ko-KR" dirty="0"/>
              <a:t>. -&gt; </a:t>
            </a:r>
            <a:r>
              <a:rPr lang="ko-KR" altLang="en-US" dirty="0"/>
              <a:t>측정계수 제약모형의 적합도는 좋아야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</a:t>
            </a:r>
            <a:r>
              <a:rPr lang="ko-KR" altLang="en-US" dirty="0" err="1"/>
              <a:t>카이제곱</a:t>
            </a:r>
            <a:r>
              <a:rPr lang="ko-KR" altLang="en-US" dirty="0"/>
              <a:t> 수치가 작아야 함</a:t>
            </a:r>
            <a:r>
              <a:rPr lang="en-US" altLang="ko-KR" dirty="0"/>
              <a:t>. (</a:t>
            </a:r>
            <a:r>
              <a:rPr lang="ko-KR" altLang="en-US" dirty="0"/>
              <a:t>화살표 위 </a:t>
            </a:r>
            <a:r>
              <a:rPr lang="en-US" altLang="ko-KR" dirty="0"/>
              <a:t>1</a:t>
            </a:r>
            <a:r>
              <a:rPr lang="ko-KR" altLang="en-US" dirty="0"/>
              <a:t>에 해당하는</a:t>
            </a:r>
            <a:r>
              <a:rPr lang="en-US" altLang="ko-KR" dirty="0"/>
              <a:t>,</a:t>
            </a:r>
            <a:r>
              <a:rPr lang="ko-KR" altLang="en-US" dirty="0"/>
              <a:t> 기준에 해당하는 그것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보충</a:t>
            </a:r>
            <a:r>
              <a:rPr lang="en-US" altLang="ko-KR" dirty="0"/>
              <a:t>. </a:t>
            </a:r>
            <a:r>
              <a:rPr lang="ko-KR" altLang="en-US" dirty="0"/>
              <a:t>각 그룹별 잠재변수가 측정변수에 미치는 영향을 주는 기준은 동일 해야 한다</a:t>
            </a:r>
            <a:r>
              <a:rPr lang="en-US" altLang="ko-KR" dirty="0"/>
              <a:t>. 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8757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위를 보면 상당히 좋은 편에 속함을 알 수 있다</a:t>
            </a:r>
            <a:r>
              <a:rPr lang="en-US" altLang="ko-KR" dirty="0"/>
              <a:t>. </a:t>
            </a:r>
            <a:r>
              <a:rPr lang="ko-KR" altLang="en-US" dirty="0"/>
              <a:t>위의 문구를 정확히 인지하기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비제약모형과 측정계수 제약모형</a:t>
            </a:r>
            <a:r>
              <a:rPr lang="en-US" altLang="ko-KR" dirty="0"/>
              <a:t>(</a:t>
            </a:r>
            <a:r>
              <a:rPr lang="ko-KR" altLang="en-US" dirty="0"/>
              <a:t>잠재변수모형에서만 있음</a:t>
            </a:r>
            <a:r>
              <a:rPr lang="en-US" altLang="ko-KR" dirty="0"/>
              <a:t>) </a:t>
            </a:r>
            <a:r>
              <a:rPr lang="ko-KR" altLang="en-US" dirty="0"/>
              <a:t>에서는 차이가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5305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두개를 비교할 때 불행하게도 적합도에 별 차이가 없다</a:t>
            </a:r>
            <a:r>
              <a:rPr lang="en-US" altLang="ko-KR" dirty="0"/>
              <a:t>. -&gt; </a:t>
            </a:r>
            <a:r>
              <a:rPr lang="ko-KR" altLang="en-US" dirty="0"/>
              <a:t>조절효과가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</a:t>
            </a:r>
            <a:r>
              <a:rPr lang="en-US" altLang="ko-KR" dirty="0"/>
              <a:t>6</a:t>
            </a:r>
            <a:r>
              <a:rPr lang="ko-KR" altLang="en-US" dirty="0"/>
              <a:t>개 모두 조절효과가 없다고 결론 짓게 되고 분석은 끝나게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9790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a1_1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a1_2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9501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얘는  </a:t>
            </a:r>
            <a:r>
              <a:rPr lang="en-US" altLang="ko-KR" dirty="0"/>
              <a:t>Analyze</a:t>
            </a:r>
            <a:r>
              <a:rPr lang="ko-KR" altLang="en-US" dirty="0"/>
              <a:t>에서 </a:t>
            </a:r>
            <a:r>
              <a:rPr lang="en-US" altLang="ko-KR" dirty="0"/>
              <a:t>Manage model</a:t>
            </a:r>
            <a:r>
              <a:rPr lang="ko-KR" altLang="en-US" dirty="0"/>
              <a:t>을 통해 </a:t>
            </a:r>
            <a:r>
              <a:rPr lang="ko-KR" altLang="en-US" dirty="0" err="1"/>
              <a:t>카이제곱</a:t>
            </a:r>
            <a:r>
              <a:rPr lang="ko-KR" altLang="en-US" dirty="0"/>
              <a:t> 검정을 이용 </a:t>
            </a:r>
            <a:r>
              <a:rPr lang="ko-KR" altLang="en-US" dirty="0" err="1"/>
              <a:t>했엇음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655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Matrices </a:t>
            </a:r>
            <a:r>
              <a:rPr lang="ko-KR" altLang="en-US" dirty="0"/>
              <a:t>탭에 가면 직접 간접 총효과를 전부 보여줌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행은 영향 주는 변수</a:t>
            </a:r>
            <a:r>
              <a:rPr lang="en-US" altLang="ko-KR" dirty="0"/>
              <a:t>, </a:t>
            </a:r>
            <a:r>
              <a:rPr lang="ko-KR" altLang="en-US" dirty="0"/>
              <a:t>열은 영향 받는 변수</a:t>
            </a:r>
            <a:endParaRPr lang="en-US" altLang="ko-KR" dirty="0"/>
          </a:p>
          <a:p>
            <a:r>
              <a:rPr lang="en-US" altLang="ko-KR" dirty="0"/>
              <a:t>(ex. Years -&gt; defer)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4398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경로계수가 있다면</a:t>
            </a:r>
            <a:r>
              <a:rPr lang="en-US" altLang="ko-KR" dirty="0"/>
              <a:t>, </a:t>
            </a:r>
            <a:r>
              <a:rPr lang="ko-KR" altLang="en-US" dirty="0"/>
              <a:t>위처럼 표를 </a:t>
            </a:r>
            <a:r>
              <a:rPr lang="ko-KR" altLang="en-US" dirty="0" err="1"/>
              <a:t>만들어야함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495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개념도임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Amos</a:t>
            </a:r>
            <a:r>
              <a:rPr lang="ko-KR" altLang="en-US" dirty="0"/>
              <a:t>는 위처럼 그림을 그릴 수 없다</a:t>
            </a:r>
            <a:r>
              <a:rPr lang="en-US" altLang="ko-KR" dirty="0"/>
              <a:t>. (</a:t>
            </a:r>
            <a:r>
              <a:rPr lang="ko-KR" altLang="en-US" dirty="0"/>
              <a:t>화살표에 화살표를 그릴 수 없다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아래처럼 그려야 </a:t>
            </a:r>
            <a:r>
              <a:rPr lang="en-US" altLang="ko-KR" dirty="0"/>
              <a:t>Amos</a:t>
            </a:r>
            <a:r>
              <a:rPr lang="ko-KR" altLang="en-US" dirty="0"/>
              <a:t>에서 그릴 수 있게 됨</a:t>
            </a:r>
            <a:r>
              <a:rPr lang="en-US" altLang="ko-KR" dirty="0"/>
              <a:t>. </a:t>
            </a:r>
            <a:r>
              <a:rPr lang="ko-KR" altLang="en-US" dirty="0"/>
              <a:t>이 사실을 아는 것은 쉽지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X1*x3</a:t>
            </a:r>
            <a:r>
              <a:rPr lang="ko-KR" altLang="en-US" dirty="0"/>
              <a:t>처럼 곱으로 되어있는 </a:t>
            </a:r>
            <a:r>
              <a:rPr lang="en-US" altLang="ko-KR" dirty="0" err="1"/>
              <a:t>effec</a:t>
            </a:r>
            <a:r>
              <a:rPr lang="ko-KR" altLang="en-US" dirty="0"/>
              <a:t>를 상호작용 효과라고 말함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인과관계 계수의 부호와 상호작용 계수의 부호는 중요하다</a:t>
            </a:r>
            <a:r>
              <a:rPr lang="en-US" altLang="ko-KR" dirty="0"/>
              <a:t>. (</a:t>
            </a:r>
            <a:r>
              <a:rPr lang="ko-KR" altLang="en-US" dirty="0"/>
              <a:t>증가 </a:t>
            </a:r>
            <a:r>
              <a:rPr lang="en-US" altLang="ko-KR" dirty="0"/>
              <a:t>or</a:t>
            </a:r>
            <a:r>
              <a:rPr lang="ko-KR" altLang="en-US" dirty="0"/>
              <a:t> 감소의 효과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2491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x1_x3 </a:t>
            </a:r>
            <a:r>
              <a:rPr lang="ko-KR" altLang="en-US" dirty="0"/>
              <a:t>변수는 변수변환기를 통해 변수를 직접</a:t>
            </a:r>
            <a:r>
              <a:rPr lang="en-US" altLang="ko-KR" dirty="0"/>
              <a:t>, </a:t>
            </a:r>
            <a:r>
              <a:rPr lang="ko-KR" altLang="en-US" dirty="0"/>
              <a:t>미리 만들어야 함 </a:t>
            </a:r>
            <a:r>
              <a:rPr lang="en-US" altLang="ko-KR" dirty="0"/>
              <a:t>(</a:t>
            </a:r>
            <a:r>
              <a:rPr lang="ko-KR" altLang="en-US" dirty="0"/>
              <a:t>생성 해야함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5862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x1_x3 -&gt; x2</a:t>
            </a:r>
            <a:r>
              <a:rPr lang="ko-KR" altLang="en-US" dirty="0"/>
              <a:t>가 음수이므로</a:t>
            </a:r>
            <a:r>
              <a:rPr lang="en-US" altLang="ko-KR" dirty="0"/>
              <a:t>, </a:t>
            </a:r>
            <a:r>
              <a:rPr lang="ko-KR" altLang="en-US" dirty="0"/>
              <a:t>인과관계의 강도를 낮추는 방향이다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이는 </a:t>
            </a:r>
            <a:r>
              <a:rPr lang="en-US" altLang="ko-KR" dirty="0"/>
              <a:t>x1 -&gt; x2 </a:t>
            </a:r>
            <a:r>
              <a:rPr lang="ko-KR" altLang="en-US" dirty="0"/>
              <a:t>에서 갈 때</a:t>
            </a:r>
            <a:r>
              <a:rPr lang="en-US" altLang="ko-KR" dirty="0"/>
              <a:t>, x3</a:t>
            </a:r>
            <a:r>
              <a:rPr lang="ko-KR" altLang="en-US" dirty="0"/>
              <a:t>의 조절효과가 있는 경우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2971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잠재변수는 존재하지 않기 때문에 </a:t>
            </a:r>
            <a:r>
              <a:rPr lang="en-US" altLang="ko-KR" dirty="0"/>
              <a:t>, </a:t>
            </a:r>
            <a:r>
              <a:rPr lang="ko-KR" altLang="en-US" dirty="0"/>
              <a:t>미리 곱할 수 가 없다</a:t>
            </a:r>
            <a:r>
              <a:rPr lang="en-US" altLang="ko-KR" dirty="0"/>
              <a:t>. </a:t>
            </a:r>
            <a:r>
              <a:rPr lang="ko-KR" altLang="en-US" dirty="0"/>
              <a:t>이경우 상당히 복잡함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학자마다 다름 </a:t>
            </a:r>
            <a:r>
              <a:rPr lang="en-US" altLang="ko-KR" dirty="0"/>
              <a:t>(x1,x2</a:t>
            </a:r>
            <a:r>
              <a:rPr lang="ko-KR" altLang="en-US" dirty="0"/>
              <a:t>의 평균으로 </a:t>
            </a:r>
            <a:r>
              <a:rPr lang="en-US" altLang="ko-KR" dirty="0" err="1"/>
              <a:t>Ksi</a:t>
            </a:r>
            <a:r>
              <a:rPr lang="en-US" altLang="ko-KR" dirty="0"/>
              <a:t>-x ,  z1,z2</a:t>
            </a:r>
            <a:r>
              <a:rPr lang="ko-KR" altLang="en-US" dirty="0"/>
              <a:t>의 평균으로 </a:t>
            </a:r>
            <a:r>
              <a:rPr lang="en-US" altLang="ko-KR" dirty="0" err="1"/>
              <a:t>Ksi</a:t>
            </a:r>
            <a:r>
              <a:rPr lang="en-US" altLang="ko-KR" dirty="0"/>
              <a:t>-z </a:t>
            </a:r>
            <a:r>
              <a:rPr lang="ko-KR" altLang="en-US" dirty="0"/>
              <a:t>을 얻고 곱하는 방법 등을 취함</a:t>
            </a:r>
            <a:r>
              <a:rPr lang="en-US" altLang="ko-KR" dirty="0"/>
              <a:t>. </a:t>
            </a:r>
            <a:r>
              <a:rPr lang="ko-KR" altLang="en-US" dirty="0"/>
              <a:t>매우 어렵기에 여기서는 자세히 생략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9761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8896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B98B95C-E618-43B8-9890-B0FEDF05A837}" type="slidenum">
              <a:rPr lang="ko-KR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49</a:t>
            </a:fld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4538"/>
            <a:ext cx="4960937" cy="3722687"/>
          </a:xfrm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/>
              <a:t>내용타당도 </a:t>
            </a:r>
            <a:r>
              <a:rPr lang="en-US" altLang="ko-KR" dirty="0"/>
              <a:t>– </a:t>
            </a:r>
            <a:r>
              <a:rPr lang="ko-KR" altLang="en-US" dirty="0"/>
              <a:t>가장 중요한 타당도 </a:t>
            </a:r>
            <a:r>
              <a:rPr lang="en-US" altLang="ko-KR" dirty="0"/>
              <a:t>(</a:t>
            </a:r>
            <a:r>
              <a:rPr lang="ko-KR" altLang="en-US" dirty="0"/>
              <a:t>이게 타당하지 않으면 그 외는 아무런 의미 없음</a:t>
            </a:r>
            <a:r>
              <a:rPr lang="en-US" altLang="ko-KR" dirty="0"/>
              <a:t>)</a:t>
            </a:r>
            <a:r>
              <a:rPr lang="ko-KR" altLang="en-US" dirty="0"/>
              <a:t> 불행이도 통계적으로 타당한지 알 수 없다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구성타당도 </a:t>
            </a:r>
            <a:r>
              <a:rPr lang="en-US" altLang="ko-KR" dirty="0"/>
              <a:t>– (ex. </a:t>
            </a:r>
            <a:r>
              <a:rPr lang="ko-KR" altLang="en-US" dirty="0"/>
              <a:t>지능 안에는 논리력</a:t>
            </a:r>
            <a:r>
              <a:rPr lang="en-US" altLang="ko-KR" dirty="0"/>
              <a:t>, </a:t>
            </a:r>
            <a:r>
              <a:rPr lang="ko-KR" altLang="en-US" dirty="0"/>
              <a:t>창의력 등이 있다</a:t>
            </a:r>
            <a:r>
              <a:rPr lang="en-US" altLang="ko-KR" dirty="0"/>
              <a:t>. -&gt;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하위개념의 구성</a:t>
            </a:r>
            <a:r>
              <a:rPr lang="en-US" altLang="ko-KR" dirty="0"/>
              <a:t>(</a:t>
            </a:r>
            <a:r>
              <a:rPr lang="ko-KR" altLang="en-US" dirty="0"/>
              <a:t>구인</a:t>
            </a:r>
            <a:r>
              <a:rPr lang="en-US" altLang="ko-KR" dirty="0"/>
              <a:t>) </a:t>
            </a:r>
            <a:r>
              <a:rPr lang="ko-KR" altLang="en-US" dirty="0"/>
              <a:t>이 적당한가</a:t>
            </a:r>
            <a:r>
              <a:rPr lang="en-US" altLang="ko-KR" dirty="0"/>
              <a:t>?) </a:t>
            </a:r>
            <a:r>
              <a:rPr lang="ko-KR" altLang="en-US" dirty="0"/>
              <a:t>에 대한 검정</a:t>
            </a:r>
            <a:r>
              <a:rPr lang="en-US" altLang="ko-KR" dirty="0"/>
              <a:t>  </a:t>
            </a:r>
            <a:r>
              <a:rPr lang="ko-KR" altLang="en-US" dirty="0"/>
              <a:t>대표적으로 요인분석</a:t>
            </a:r>
            <a:endParaRPr lang="en-US" altLang="ko-KR" dirty="0"/>
          </a:p>
          <a:p>
            <a:pPr eaLnBrk="1" hangingPunct="1"/>
            <a:r>
              <a:rPr lang="ko-KR" altLang="en-US" dirty="0"/>
              <a:t>준거타당도 </a:t>
            </a:r>
            <a:r>
              <a:rPr lang="en-US" altLang="ko-KR" dirty="0"/>
              <a:t>– (ex. </a:t>
            </a:r>
            <a:r>
              <a:rPr lang="ko-KR" altLang="en-US" dirty="0"/>
              <a:t>우울과 슬픔에 대한 상관성에 대한 것들을 다룰 때 얼마나 타당한가</a:t>
            </a:r>
            <a:r>
              <a:rPr lang="en-US" altLang="ko-KR" dirty="0"/>
              <a:t>?) </a:t>
            </a:r>
            <a:r>
              <a:rPr lang="ko-KR" altLang="en-US" dirty="0"/>
              <a:t>에 대한 검정</a:t>
            </a:r>
            <a:endParaRPr lang="en-US" altLang="ko-KR" dirty="0"/>
          </a:p>
          <a:p>
            <a:pPr eaLnBrk="1" hangingPunct="1"/>
            <a:r>
              <a:rPr lang="en-US" altLang="ko-KR" dirty="0"/>
              <a:t>------------------</a:t>
            </a:r>
          </a:p>
          <a:p>
            <a:pPr eaLnBrk="1" hangingPunct="1"/>
            <a:r>
              <a:rPr lang="ko-KR" altLang="en-US" dirty="0"/>
              <a:t>재검사 신뢰도 </a:t>
            </a:r>
            <a:r>
              <a:rPr lang="en-US" altLang="ko-KR" dirty="0"/>
              <a:t>– </a:t>
            </a:r>
            <a:r>
              <a:rPr lang="ko-KR" altLang="en-US" dirty="0"/>
              <a:t>가장 중요한 신뢰도</a:t>
            </a:r>
            <a:r>
              <a:rPr lang="en-US" altLang="ko-KR" dirty="0"/>
              <a:t>. (</a:t>
            </a:r>
            <a:r>
              <a:rPr lang="ko-KR" altLang="en-US" dirty="0" err="1"/>
              <a:t>두번</a:t>
            </a:r>
            <a:r>
              <a:rPr lang="en-US" altLang="ko-KR" dirty="0"/>
              <a:t>, </a:t>
            </a:r>
            <a:r>
              <a:rPr lang="ko-KR" altLang="en-US" dirty="0"/>
              <a:t>세번 시행했을 때 일관성이 있는가</a:t>
            </a:r>
            <a:r>
              <a:rPr lang="en-US" altLang="ko-KR" dirty="0"/>
              <a:t>?)</a:t>
            </a:r>
          </a:p>
          <a:p>
            <a:pPr eaLnBrk="1" hangingPunct="1"/>
            <a:r>
              <a:rPr lang="ko-KR" altLang="en-US" dirty="0"/>
              <a:t>이건 매우 어렵다</a:t>
            </a:r>
            <a:r>
              <a:rPr lang="en-US" altLang="ko-KR" dirty="0"/>
              <a:t>. (ex. </a:t>
            </a:r>
            <a:r>
              <a:rPr lang="ko-KR" altLang="en-US" dirty="0"/>
              <a:t>설문조사의 경우 같은 사람에게 유사하지만 다른 설문도구를 만들어야 함</a:t>
            </a:r>
            <a:r>
              <a:rPr lang="en-US" altLang="ko-KR" dirty="0"/>
              <a:t>.)</a:t>
            </a:r>
          </a:p>
          <a:p>
            <a:pPr eaLnBrk="1" hangingPunct="1"/>
            <a:r>
              <a:rPr lang="ko-KR" altLang="en-US" dirty="0"/>
              <a:t>동형검사 신뢰도 </a:t>
            </a:r>
            <a:r>
              <a:rPr lang="en-US" altLang="ko-KR" dirty="0"/>
              <a:t>– </a:t>
            </a:r>
            <a:r>
              <a:rPr lang="ko-KR" altLang="en-US" dirty="0"/>
              <a:t>같지는 않지만</a:t>
            </a:r>
            <a:r>
              <a:rPr lang="en-US" altLang="ko-KR" dirty="0"/>
              <a:t>, </a:t>
            </a:r>
            <a:r>
              <a:rPr lang="ko-KR" altLang="en-US" dirty="0"/>
              <a:t>같은 것을 재는 도구 </a:t>
            </a:r>
            <a:r>
              <a:rPr lang="en-US" altLang="ko-KR" dirty="0"/>
              <a:t>(ex.</a:t>
            </a:r>
            <a:r>
              <a:rPr lang="ko-KR" altLang="en-US" dirty="0"/>
              <a:t>토익</a:t>
            </a:r>
            <a:r>
              <a:rPr lang="en-US" altLang="ko-KR" dirty="0"/>
              <a:t>, </a:t>
            </a:r>
            <a:r>
              <a:rPr lang="ko-KR" altLang="en-US" dirty="0"/>
              <a:t>토플</a:t>
            </a:r>
            <a:r>
              <a:rPr lang="en-US" altLang="ko-KR" dirty="0"/>
              <a:t>)</a:t>
            </a:r>
          </a:p>
          <a:p>
            <a:pPr eaLnBrk="1" hangingPunct="1"/>
            <a:r>
              <a:rPr lang="ko-KR" altLang="en-US" dirty="0" err="1"/>
              <a:t>내적일관성</a:t>
            </a:r>
            <a:r>
              <a:rPr lang="ko-KR" altLang="en-US" dirty="0"/>
              <a:t> 신뢰도 </a:t>
            </a:r>
            <a:r>
              <a:rPr lang="en-US" altLang="ko-KR" dirty="0"/>
              <a:t>– </a:t>
            </a:r>
            <a:r>
              <a:rPr lang="ko-KR" altLang="en-US" dirty="0"/>
              <a:t>이게 높은 설문지는 재검사 설문지도 높다고 추정가능</a:t>
            </a:r>
            <a:r>
              <a:rPr lang="en-US" altLang="ko-KR" dirty="0"/>
              <a:t>.</a:t>
            </a:r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4846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-&gt; </a:t>
            </a:r>
            <a:r>
              <a:rPr lang="ko-KR" altLang="en-US" dirty="0"/>
              <a:t>차원축소 </a:t>
            </a:r>
            <a:r>
              <a:rPr lang="en-US" altLang="ko-KR" dirty="0"/>
              <a:t>-&gt; </a:t>
            </a:r>
            <a:r>
              <a:rPr lang="ko-KR" altLang="en-US" dirty="0"/>
              <a:t>요인분석</a:t>
            </a:r>
            <a:endParaRPr lang="en-US" altLang="ko-KR" dirty="0"/>
          </a:p>
          <a:p>
            <a:r>
              <a:rPr lang="ko-KR" altLang="en-US" dirty="0"/>
              <a:t>위는 오류</a:t>
            </a:r>
            <a:r>
              <a:rPr lang="en-US" altLang="ko-KR" dirty="0"/>
              <a:t>. </a:t>
            </a:r>
            <a:r>
              <a:rPr lang="ko-KR" altLang="en-US" dirty="0"/>
              <a:t>체크된 항목 중 유의수준이 아닌</a:t>
            </a:r>
            <a:r>
              <a:rPr lang="en-US" altLang="ko-KR" dirty="0"/>
              <a:t>, </a:t>
            </a:r>
            <a:r>
              <a:rPr lang="ko-KR" altLang="en-US" dirty="0"/>
              <a:t>유의확률임</a:t>
            </a:r>
            <a:r>
              <a:rPr lang="en-US" altLang="ko-KR" dirty="0"/>
              <a:t>(SPSS </a:t>
            </a:r>
            <a:r>
              <a:rPr lang="ko-KR" altLang="en-US" dirty="0"/>
              <a:t>프로그램 개발오류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더불어 요인추출 탭에서 </a:t>
            </a:r>
            <a:r>
              <a:rPr lang="ko-KR" altLang="en-US" dirty="0" err="1"/>
              <a:t>스크리도표</a:t>
            </a:r>
            <a:r>
              <a:rPr lang="ko-KR" altLang="en-US" dirty="0"/>
              <a:t> 체크하기</a:t>
            </a:r>
            <a:endParaRPr lang="en-US" altLang="ko-KR" dirty="0"/>
          </a:p>
          <a:p>
            <a:r>
              <a:rPr lang="ko-KR" altLang="en-US" dirty="0"/>
              <a:t>요인회전 </a:t>
            </a:r>
            <a:r>
              <a:rPr lang="en-US" altLang="ko-KR" dirty="0"/>
              <a:t>– </a:t>
            </a:r>
            <a:r>
              <a:rPr lang="ko-KR" altLang="en-US" dirty="0" err="1"/>
              <a:t>베리멕스로</a:t>
            </a:r>
            <a:r>
              <a:rPr lang="ko-KR" altLang="en-US" dirty="0"/>
              <a:t> 바꾸고</a:t>
            </a:r>
            <a:r>
              <a:rPr lang="en-US" altLang="ko-KR" dirty="0"/>
              <a:t>, </a:t>
            </a:r>
            <a:r>
              <a:rPr lang="ko-KR" altLang="en-US" dirty="0"/>
              <a:t>적재량 도표 체크하기</a:t>
            </a:r>
            <a:endParaRPr lang="en-US" altLang="ko-KR" dirty="0"/>
          </a:p>
          <a:p>
            <a:r>
              <a:rPr lang="ko-KR" altLang="en-US" dirty="0"/>
              <a:t>옵션은 상황에 따라 다름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3560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요인분석은 구성타당도를 검정하는 대표적인 </a:t>
            </a:r>
            <a:r>
              <a:rPr lang="ko-KR" altLang="en-US" dirty="0" err="1"/>
              <a:t>방법중</a:t>
            </a:r>
            <a:r>
              <a:rPr lang="ko-KR" altLang="en-US" dirty="0"/>
              <a:t> 하나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7100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관찰한 변수에는 영향을 주는 소수의 인자가 있을 것이다</a:t>
            </a:r>
            <a:r>
              <a:rPr lang="en-US" altLang="ko-KR" dirty="0"/>
              <a:t>. (</a:t>
            </a:r>
            <a:r>
              <a:rPr lang="ko-KR" altLang="en-US" dirty="0"/>
              <a:t>요인분석 </a:t>
            </a:r>
            <a:r>
              <a:rPr lang="en-US" altLang="ko-KR" dirty="0"/>
              <a:t>= </a:t>
            </a:r>
            <a:r>
              <a:rPr lang="ko-KR" altLang="en-US" dirty="0"/>
              <a:t>인자분석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인자 </a:t>
            </a:r>
            <a:r>
              <a:rPr lang="ko-KR" altLang="en-US" dirty="0" err="1"/>
              <a:t>적잿값을</a:t>
            </a:r>
            <a:r>
              <a:rPr lang="ko-KR" altLang="en-US" dirty="0"/>
              <a:t> 추정하고 싶은 상황</a:t>
            </a:r>
            <a:r>
              <a:rPr lang="en-US" altLang="ko-KR" dirty="0"/>
              <a:t>. (lambda</a:t>
            </a:r>
            <a:r>
              <a:rPr lang="ko-KR" altLang="en-US" dirty="0"/>
              <a:t>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우리가 그동안 불렀던 오차변수는 여기서 특수인자로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804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Two Tailed Significance</a:t>
            </a:r>
            <a:r>
              <a:rPr lang="ko-KR" altLang="en-US" dirty="0"/>
              <a:t>가 </a:t>
            </a:r>
            <a:r>
              <a:rPr lang="en-US" altLang="ko-KR" dirty="0"/>
              <a:t>P-value</a:t>
            </a:r>
            <a:r>
              <a:rPr lang="ko-KR" altLang="en-US" dirty="0"/>
              <a:t>값</a:t>
            </a:r>
            <a:r>
              <a:rPr lang="en-US" altLang="ko-KR" dirty="0"/>
              <a:t>. (Bias – corrected percentile method</a:t>
            </a:r>
            <a:r>
              <a:rPr lang="ko-KR" altLang="en-US" dirty="0"/>
              <a:t>를 클릭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37305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78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78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B782FD-483E-4FE4-A272-0B6E6FD41DCD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54</a:t>
            </a:fld>
            <a:endParaRPr lang="en-US" altLang="ko-K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908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9890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서로 같은 걸 측정하는 </a:t>
            </a:r>
            <a:r>
              <a:rPr lang="en-US" altLang="ko-KR" dirty="0"/>
              <a:t>Q1~Q5 </a:t>
            </a:r>
            <a:r>
              <a:rPr lang="ko-KR" altLang="en-US" dirty="0"/>
              <a:t>등</a:t>
            </a:r>
            <a:r>
              <a:rPr lang="en-US" altLang="ko-KR" dirty="0"/>
              <a:t> : </a:t>
            </a:r>
            <a:r>
              <a:rPr lang="ko-KR" altLang="en-US" dirty="0"/>
              <a:t>높은 상관성을 지녀야함 </a:t>
            </a:r>
            <a:r>
              <a:rPr lang="en-US" altLang="ko-KR" dirty="0"/>
              <a:t>(</a:t>
            </a:r>
            <a:r>
              <a:rPr lang="ko-KR" altLang="en-US" dirty="0"/>
              <a:t>수렴타당도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서로 다른 걸 측정하는 </a:t>
            </a:r>
            <a:r>
              <a:rPr lang="en-US" altLang="ko-KR" dirty="0"/>
              <a:t>Q1~Q5 &amp; Q6~Q9 </a:t>
            </a:r>
            <a:r>
              <a:rPr lang="ko-KR" altLang="en-US" dirty="0"/>
              <a:t>등 </a:t>
            </a:r>
            <a:r>
              <a:rPr lang="en-US" altLang="ko-KR" dirty="0"/>
              <a:t>: </a:t>
            </a:r>
            <a:r>
              <a:rPr lang="ko-KR" altLang="en-US" dirty="0"/>
              <a:t>낮은 상관성을 지녀야 함 </a:t>
            </a:r>
            <a:r>
              <a:rPr lang="en-US" altLang="ko-KR" dirty="0"/>
              <a:t>(</a:t>
            </a:r>
            <a:r>
              <a:rPr lang="ko-KR" altLang="en-US" dirty="0"/>
              <a:t>판별타당도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번문항은 </a:t>
            </a:r>
            <a:r>
              <a:rPr lang="en-US" altLang="ko-KR" dirty="0"/>
              <a:t>10</a:t>
            </a:r>
            <a:r>
              <a:rPr lang="ko-KR" altLang="en-US" dirty="0"/>
              <a:t>번</a:t>
            </a:r>
            <a:r>
              <a:rPr lang="en-US" altLang="ko-KR" dirty="0"/>
              <a:t>,11</a:t>
            </a:r>
            <a:r>
              <a:rPr lang="ko-KR" altLang="en-US" dirty="0"/>
              <a:t>번</a:t>
            </a:r>
            <a:r>
              <a:rPr lang="en-US" altLang="ko-KR" dirty="0"/>
              <a:t>,12</a:t>
            </a:r>
            <a:r>
              <a:rPr lang="ko-KR" altLang="en-US" dirty="0"/>
              <a:t>번과 어느정도 관련을 가짐 </a:t>
            </a:r>
            <a:r>
              <a:rPr lang="en-US" altLang="ko-KR" dirty="0"/>
              <a:t>-&gt; </a:t>
            </a:r>
            <a:r>
              <a:rPr lang="ko-KR" altLang="en-US" dirty="0"/>
              <a:t>중복성이 있어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69292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이런걸</a:t>
            </a:r>
            <a:r>
              <a:rPr lang="ko-KR" altLang="en-US" dirty="0"/>
              <a:t> 만들어 놓고 씀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Kaiser </a:t>
            </a:r>
            <a:r>
              <a:rPr lang="ko-KR" altLang="en-US" dirty="0"/>
              <a:t>에서 </a:t>
            </a:r>
            <a:r>
              <a:rPr lang="en-US" altLang="ko-KR" dirty="0"/>
              <a:t>0.5</a:t>
            </a:r>
            <a:r>
              <a:rPr lang="ko-KR" altLang="en-US" dirty="0"/>
              <a:t>이하면 요인분석을 위한 변수가 별로 좋지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Bartlett </a:t>
            </a:r>
            <a:r>
              <a:rPr lang="ko-KR" altLang="en-US" dirty="0" err="1"/>
              <a:t>귀무가설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요인이 하나도 없다</a:t>
            </a:r>
            <a:r>
              <a:rPr lang="en-US" altLang="ko-KR" dirty="0"/>
              <a:t>. </a:t>
            </a:r>
            <a:r>
              <a:rPr lang="ko-KR" altLang="en-US" dirty="0"/>
              <a:t>대립가설 </a:t>
            </a:r>
            <a:r>
              <a:rPr lang="en-US" altLang="ko-KR" dirty="0"/>
              <a:t>: </a:t>
            </a:r>
            <a:r>
              <a:rPr lang="ko-KR" altLang="en-US" dirty="0"/>
              <a:t>요인이 최소한 한 개 이상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귀무가설</a:t>
            </a:r>
            <a:r>
              <a:rPr lang="ko-KR" altLang="en-US" dirty="0"/>
              <a:t> 참 </a:t>
            </a:r>
            <a:r>
              <a:rPr lang="en-US" altLang="ko-KR" dirty="0"/>
              <a:t>-&gt; </a:t>
            </a:r>
            <a:r>
              <a:rPr lang="ko-KR" altLang="en-US" dirty="0"/>
              <a:t>요인분석 안 해도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9850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요인분석</a:t>
            </a:r>
            <a:r>
              <a:rPr lang="en-US" altLang="ko-KR" dirty="0"/>
              <a:t>: </a:t>
            </a:r>
            <a:r>
              <a:rPr lang="ko-KR" altLang="en-US" dirty="0"/>
              <a:t>요인추출에서 방법은 여러 개가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요인의 개수를 정하는 기준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고윳값</a:t>
            </a:r>
            <a:r>
              <a:rPr lang="ko-KR" altLang="en-US" dirty="0"/>
              <a:t> 기준 </a:t>
            </a:r>
            <a:r>
              <a:rPr lang="en-US" altLang="ko-KR" dirty="0"/>
              <a:t>(</a:t>
            </a:r>
            <a:r>
              <a:rPr lang="en-US" altLang="ko-KR" dirty="0" err="1"/>
              <a:t>spss</a:t>
            </a:r>
            <a:r>
              <a:rPr lang="ko-KR" altLang="en-US" dirty="0"/>
              <a:t>가 알아서 하게끔</a:t>
            </a:r>
            <a:r>
              <a:rPr lang="en-US" altLang="ko-KR" dirty="0"/>
              <a:t>) &lt;- </a:t>
            </a:r>
            <a:r>
              <a:rPr lang="ko-KR" altLang="en-US" dirty="0" err="1"/>
              <a:t>고윳값</a:t>
            </a:r>
            <a:r>
              <a:rPr lang="ko-KR" altLang="en-US" dirty="0"/>
              <a:t> 기준으로 하게끔 지금은 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고정된 요인 수 </a:t>
            </a:r>
            <a:r>
              <a:rPr lang="en-US" altLang="ko-KR" dirty="0"/>
              <a:t>: </a:t>
            </a:r>
            <a:r>
              <a:rPr lang="ko-KR" altLang="en-US" dirty="0"/>
              <a:t>내가 </a:t>
            </a:r>
            <a:r>
              <a:rPr lang="ko-KR" altLang="en-US" dirty="0" err="1"/>
              <a:t>정하는것</a:t>
            </a:r>
            <a:r>
              <a:rPr lang="en-US" altLang="ko-KR" dirty="0"/>
              <a:t>. (1,2,3 </a:t>
            </a:r>
            <a:r>
              <a:rPr lang="ko-KR" altLang="en-US" dirty="0"/>
              <a:t>등등해서 종합적으로 </a:t>
            </a:r>
            <a:r>
              <a:rPr lang="ko-KR" altLang="en-US" dirty="0" err="1"/>
              <a:t>비교하는건</a:t>
            </a:r>
            <a:r>
              <a:rPr lang="ko-KR" altLang="en-US" dirty="0"/>
              <a:t> 좋은 습관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655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</a:t>
            </a:r>
            <a:r>
              <a:rPr lang="ko-KR" altLang="en-US" dirty="0" err="1"/>
              <a:t>고윳값이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보다 </a:t>
            </a:r>
            <a:r>
              <a:rPr lang="ko-KR" altLang="en-US" dirty="0" err="1"/>
              <a:t>큰것만</a:t>
            </a:r>
            <a:r>
              <a:rPr lang="ko-KR" altLang="en-US" dirty="0"/>
              <a:t> 요인의 개수를 정함</a:t>
            </a:r>
            <a:r>
              <a:rPr lang="en-US" altLang="ko-KR" dirty="0"/>
              <a:t>. - Kaiser</a:t>
            </a:r>
            <a:r>
              <a:rPr lang="ko-KR" altLang="en-US" dirty="0"/>
              <a:t>규칙</a:t>
            </a:r>
            <a:r>
              <a:rPr lang="en-US" altLang="ko-KR" dirty="0"/>
              <a:t> (</a:t>
            </a:r>
            <a:r>
              <a:rPr lang="ko-KR" altLang="en-US" dirty="0" err="1"/>
              <a:t>고윳값은</a:t>
            </a:r>
            <a:r>
              <a:rPr lang="ko-KR" altLang="en-US" dirty="0"/>
              <a:t> 변수의 수만큼 나타남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Scree(</a:t>
            </a:r>
            <a:r>
              <a:rPr lang="ko-KR" altLang="en-US" dirty="0"/>
              <a:t>산비탈</a:t>
            </a:r>
            <a:r>
              <a:rPr lang="en-US" altLang="ko-KR" dirty="0"/>
              <a:t>) </a:t>
            </a:r>
            <a:r>
              <a:rPr lang="ko-KR" altLang="en-US" dirty="0"/>
              <a:t>도표를 보고 판단하기도 함</a:t>
            </a:r>
            <a:r>
              <a:rPr lang="en-US" altLang="ko-KR" dirty="0"/>
              <a:t>. 4</a:t>
            </a:r>
            <a:r>
              <a:rPr lang="ko-KR" altLang="en-US" dirty="0"/>
              <a:t>번째부터는 </a:t>
            </a:r>
            <a:r>
              <a:rPr lang="ko-KR" altLang="en-US" dirty="0" err="1"/>
              <a:t>고윳값이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보다 작으므로</a:t>
            </a:r>
            <a:r>
              <a:rPr lang="en-US" altLang="ko-KR" dirty="0"/>
              <a:t>, 3</a:t>
            </a:r>
            <a:r>
              <a:rPr lang="ko-KR" altLang="en-US" dirty="0"/>
              <a:t>개정도를 판단함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 err="1"/>
              <a:t>고윳값은</a:t>
            </a:r>
            <a:r>
              <a:rPr lang="ko-KR" altLang="en-US" dirty="0"/>
              <a:t> 인자</a:t>
            </a:r>
            <a:r>
              <a:rPr lang="en-US" altLang="ko-KR" dirty="0"/>
              <a:t>(</a:t>
            </a:r>
            <a:r>
              <a:rPr lang="ko-KR" altLang="en-US" dirty="0"/>
              <a:t>요인</a:t>
            </a:r>
            <a:r>
              <a:rPr lang="en-US" altLang="ko-KR" dirty="0"/>
              <a:t>)</a:t>
            </a:r>
            <a:r>
              <a:rPr lang="ko-KR" altLang="en-US" dirty="0"/>
              <a:t>분석 하기전의 결과 </a:t>
            </a:r>
            <a:r>
              <a:rPr lang="en-US" altLang="ko-KR" dirty="0"/>
              <a:t>– </a:t>
            </a:r>
            <a:r>
              <a:rPr lang="ko-KR" altLang="en-US" dirty="0"/>
              <a:t>요인분석의 결과가 아님</a:t>
            </a:r>
            <a:r>
              <a:rPr lang="en-US" altLang="ko-KR" dirty="0"/>
              <a:t>. (</a:t>
            </a:r>
            <a:r>
              <a:rPr lang="ko-KR" altLang="en-US" dirty="0"/>
              <a:t>엑셀 함수에도 있음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요인분석 하면 </a:t>
            </a:r>
            <a:r>
              <a:rPr lang="ko-KR" altLang="en-US" dirty="0" err="1"/>
              <a:t>추출제곱합</a:t>
            </a:r>
            <a:r>
              <a:rPr lang="en-US" altLang="ko-KR" dirty="0"/>
              <a:t>, </a:t>
            </a:r>
            <a:r>
              <a:rPr lang="ko-KR" altLang="en-US" dirty="0"/>
              <a:t>회전하면 </a:t>
            </a:r>
            <a:r>
              <a:rPr lang="ko-KR" altLang="en-US" dirty="0" err="1"/>
              <a:t>회전제곱합이</a:t>
            </a:r>
            <a:r>
              <a:rPr lang="ko-KR" altLang="en-US" dirty="0"/>
              <a:t> </a:t>
            </a:r>
            <a:r>
              <a:rPr lang="ko-KR" altLang="en-US" dirty="0" err="1"/>
              <a:t>얻어짐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각각의 추출한 요인들이 얼마나 설명력을 가지고 있는지를 말해주는게 설명분산이라고 함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내가 추출한 설명변수들의 요인들의 분산은 </a:t>
            </a:r>
            <a:r>
              <a:rPr lang="en-US" altLang="ko-KR" dirty="0"/>
              <a:t>3</a:t>
            </a:r>
            <a:r>
              <a:rPr lang="ko-KR" altLang="en-US" dirty="0"/>
              <a:t>번째에 있음</a:t>
            </a:r>
            <a:r>
              <a:rPr lang="en-US" altLang="ko-KR" dirty="0"/>
              <a:t>.(20/17/17 %)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얘를 가지고 표를 만들면 </a:t>
            </a:r>
            <a:r>
              <a:rPr lang="en-US" altLang="ko-KR" dirty="0"/>
              <a:t>ppt248</a:t>
            </a:r>
            <a:r>
              <a:rPr lang="ko-KR" altLang="en-US" dirty="0"/>
              <a:t>처럼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2745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읽어보기</a:t>
            </a:r>
            <a:r>
              <a:rPr lang="en-US" altLang="ko-KR" dirty="0"/>
              <a:t>. </a:t>
            </a:r>
            <a:r>
              <a:rPr lang="ko-KR" altLang="en-US" dirty="0"/>
              <a:t>요인의 개수를 정하는 방법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67439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쉽고 널리 쓰이는 일반적인 방법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34193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주성분보다 주축요인법이나 최대우도법이 더 좋으나</a:t>
            </a:r>
            <a:r>
              <a:rPr lang="en-US" altLang="ko-KR" dirty="0"/>
              <a:t>, </a:t>
            </a:r>
            <a:r>
              <a:rPr lang="ko-KR" altLang="en-US" dirty="0"/>
              <a:t>이 방법들은 </a:t>
            </a:r>
            <a:r>
              <a:rPr lang="en-US" altLang="ko-KR" dirty="0"/>
              <a:t>Heywood</a:t>
            </a:r>
            <a:r>
              <a:rPr lang="ko-KR" altLang="en-US" dirty="0"/>
              <a:t>상황이 발생할 수 있다</a:t>
            </a:r>
            <a:r>
              <a:rPr lang="en-US" altLang="ko-KR" dirty="0"/>
              <a:t>. (</a:t>
            </a:r>
            <a:r>
              <a:rPr lang="ko-KR" altLang="en-US" dirty="0"/>
              <a:t>이론적인 범위를 벗어날 수 있음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주축요인법</a:t>
            </a:r>
            <a:r>
              <a:rPr lang="en-US" altLang="ko-KR" dirty="0"/>
              <a:t> </a:t>
            </a:r>
            <a:r>
              <a:rPr lang="ko-KR" altLang="en-US" dirty="0"/>
              <a:t>잘 </a:t>
            </a:r>
            <a:r>
              <a:rPr lang="ko-KR" altLang="en-US" dirty="0" err="1"/>
              <a:t>읽어보기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0217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직교회전 </a:t>
            </a:r>
            <a:r>
              <a:rPr lang="en-US" altLang="ko-KR" dirty="0"/>
              <a:t>: </a:t>
            </a:r>
            <a:r>
              <a:rPr lang="ko-KR" altLang="en-US" dirty="0"/>
              <a:t>서로 독립이기때문에 가장 널리 쓰임 </a:t>
            </a:r>
            <a:r>
              <a:rPr lang="en-US" altLang="ko-KR" dirty="0"/>
              <a:t>. </a:t>
            </a:r>
            <a:r>
              <a:rPr lang="ko-KR" altLang="en-US" dirty="0"/>
              <a:t>그중 </a:t>
            </a:r>
            <a:r>
              <a:rPr lang="en-US" altLang="ko-KR" dirty="0"/>
              <a:t>varimax</a:t>
            </a:r>
            <a:r>
              <a:rPr lang="ko-KR" altLang="en-US" dirty="0"/>
              <a:t>방법이 널리 쓰임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구성타당도를 검정할 때 꼭 해야함</a:t>
            </a:r>
            <a:r>
              <a:rPr lang="en-US" altLang="ko-KR" dirty="0"/>
              <a:t>. (</a:t>
            </a:r>
            <a:r>
              <a:rPr lang="ko-KR" altLang="en-US" dirty="0"/>
              <a:t>거의 </a:t>
            </a:r>
            <a:r>
              <a:rPr lang="en-US" altLang="ko-KR" dirty="0"/>
              <a:t>varimax</a:t>
            </a:r>
            <a:r>
              <a:rPr lang="ko-KR" altLang="en-US" dirty="0"/>
              <a:t>한다고 생각하면 됨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사각회전 </a:t>
            </a:r>
            <a:r>
              <a:rPr lang="en-US" altLang="ko-KR" dirty="0"/>
              <a:t>: </a:t>
            </a:r>
            <a:r>
              <a:rPr lang="ko-KR" altLang="en-US" dirty="0" err="1"/>
              <a:t>그닥</a:t>
            </a:r>
            <a:r>
              <a:rPr lang="ko-KR" altLang="en-US" dirty="0"/>
              <a:t> 좋지 않다</a:t>
            </a:r>
            <a:r>
              <a:rPr lang="en-US" altLang="ko-KR" dirty="0"/>
              <a:t>. </a:t>
            </a:r>
            <a:r>
              <a:rPr lang="ko-KR" altLang="en-US" dirty="0"/>
              <a:t>직교성은 너무나도 중요한 성질인데</a:t>
            </a:r>
            <a:r>
              <a:rPr lang="en-US" altLang="ko-KR" dirty="0"/>
              <a:t>, </a:t>
            </a:r>
            <a:r>
              <a:rPr lang="ko-KR" altLang="en-US" dirty="0"/>
              <a:t>이를 포기하기 </a:t>
            </a:r>
            <a:r>
              <a:rPr lang="ko-KR" altLang="en-US" dirty="0" err="1"/>
              <a:t>떄문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411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식으로 표를 만들어서 보면 깔끔하게 해석할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*Age</a:t>
            </a:r>
            <a:r>
              <a:rPr lang="ko-KR" altLang="en-US" dirty="0"/>
              <a:t>가 </a:t>
            </a:r>
            <a:r>
              <a:rPr lang="en-US" altLang="ko-KR" dirty="0" err="1"/>
              <a:t>Suppo</a:t>
            </a:r>
            <a:r>
              <a:rPr lang="ko-KR" altLang="en-US" dirty="0"/>
              <a:t>에 영향을 준다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안준다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총효과로 검정하면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직접효과는 경로계수 추정치와 동일함</a:t>
            </a:r>
            <a:r>
              <a:rPr lang="en-US" altLang="ko-KR" dirty="0"/>
              <a:t>.</a:t>
            </a:r>
            <a:r>
              <a:rPr lang="ko-KR" altLang="en-US" dirty="0"/>
              <a:t> 그러다 보니</a:t>
            </a:r>
            <a:r>
              <a:rPr lang="en-US" altLang="ko-KR" dirty="0"/>
              <a:t>, p-value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개가 나옴</a:t>
            </a:r>
            <a:endParaRPr lang="en-US" altLang="ko-KR" dirty="0"/>
          </a:p>
          <a:p>
            <a:r>
              <a:rPr lang="ko-KR" altLang="en-US" dirty="0"/>
              <a:t>통일성을 위해서 전부 </a:t>
            </a:r>
            <a:r>
              <a:rPr lang="ko-KR" altLang="en-US" dirty="0" err="1"/>
              <a:t>붓스트랩</a:t>
            </a:r>
            <a:r>
              <a:rPr lang="ko-KR" altLang="en-US" dirty="0"/>
              <a:t> </a:t>
            </a:r>
            <a:r>
              <a:rPr lang="en-US" altLang="ko-KR" dirty="0"/>
              <a:t>P-value</a:t>
            </a:r>
            <a:r>
              <a:rPr lang="ko-KR" altLang="en-US" dirty="0"/>
              <a:t>를 이용하자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69781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회전된 성분행렬 </a:t>
            </a:r>
            <a:r>
              <a:rPr lang="en-US" altLang="ko-KR" dirty="0"/>
              <a:t>: </a:t>
            </a:r>
            <a:r>
              <a:rPr lang="ko-KR" altLang="en-US" dirty="0"/>
              <a:t>인자</a:t>
            </a:r>
            <a:r>
              <a:rPr lang="en-US" altLang="ko-KR" dirty="0"/>
              <a:t>(</a:t>
            </a:r>
            <a:r>
              <a:rPr lang="ko-KR" altLang="en-US" dirty="0"/>
              <a:t>요인</a:t>
            </a:r>
            <a:r>
              <a:rPr lang="en-US" altLang="ko-KR" dirty="0"/>
              <a:t>)</a:t>
            </a:r>
            <a:r>
              <a:rPr lang="ko-KR" altLang="en-US" dirty="0" err="1"/>
              <a:t>적잿값</a:t>
            </a:r>
            <a:r>
              <a:rPr lang="ko-KR" altLang="en-US" dirty="0"/>
              <a:t> 이라고 부른다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8217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Q1~Q5 : </a:t>
            </a:r>
            <a:r>
              <a:rPr lang="ko-KR" altLang="en-US" dirty="0"/>
              <a:t>요인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, Q6~Q9 : </a:t>
            </a:r>
            <a:r>
              <a:rPr lang="ko-KR" altLang="en-US" dirty="0"/>
              <a:t>요인</a:t>
            </a:r>
            <a:r>
              <a:rPr lang="en-US" altLang="ko-KR" dirty="0"/>
              <a:t>2 , Q10 ~ Q12 : </a:t>
            </a:r>
            <a:r>
              <a:rPr lang="ko-KR" altLang="en-US" dirty="0"/>
              <a:t>요인</a:t>
            </a:r>
            <a:r>
              <a:rPr lang="en-US" altLang="ko-KR" dirty="0"/>
              <a:t>3 </a:t>
            </a:r>
            <a:r>
              <a:rPr lang="ko-KR" altLang="en-US" dirty="0"/>
              <a:t>에 걸림</a:t>
            </a:r>
            <a:r>
              <a:rPr lang="en-US" altLang="ko-KR" dirty="0"/>
              <a:t>. (</a:t>
            </a:r>
            <a:r>
              <a:rPr lang="ko-KR" altLang="en-US" dirty="0"/>
              <a:t>서로 다른 요인에 </a:t>
            </a:r>
            <a:r>
              <a:rPr lang="ko-KR" altLang="en-US" dirty="0" err="1"/>
              <a:t>걸린다는게</a:t>
            </a:r>
            <a:r>
              <a:rPr lang="ko-KR" altLang="en-US" dirty="0"/>
              <a:t> 중요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*ppt 239</a:t>
            </a:r>
            <a:r>
              <a:rPr lang="ko-KR" altLang="en-US" dirty="0"/>
              <a:t>를 보면서 하기</a:t>
            </a:r>
            <a:r>
              <a:rPr lang="en-US" altLang="ko-KR" dirty="0"/>
              <a:t>. </a:t>
            </a:r>
            <a:r>
              <a:rPr lang="ko-KR" altLang="en-US" dirty="0"/>
              <a:t>설명분산을 위주로 보면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 err="1"/>
              <a:t>고윳값은</a:t>
            </a:r>
            <a:r>
              <a:rPr lang="ko-KR" altLang="en-US" dirty="0"/>
              <a:t> 인자의 설명력이 아님</a:t>
            </a:r>
            <a:r>
              <a:rPr lang="en-US" altLang="ko-KR" dirty="0"/>
              <a:t>. </a:t>
            </a:r>
            <a:r>
              <a:rPr lang="ko-KR" altLang="en-US" dirty="0" err="1"/>
              <a:t>고윳값은</a:t>
            </a:r>
            <a:r>
              <a:rPr lang="ko-KR" altLang="en-US" dirty="0"/>
              <a:t> 일반적으로 </a:t>
            </a:r>
            <a:r>
              <a:rPr lang="ko-KR" altLang="en-US" dirty="0" err="1"/>
              <a:t>첫문항이</a:t>
            </a:r>
            <a:r>
              <a:rPr lang="ko-KR" altLang="en-US" dirty="0"/>
              <a:t> 매우 큼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35569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요인분석을 하는 이유는 각 항목의 점수를 얻기 위함</a:t>
            </a:r>
            <a:r>
              <a:rPr lang="en-US" altLang="ko-KR" dirty="0"/>
              <a:t>. (</a:t>
            </a:r>
            <a:r>
              <a:rPr lang="ko-KR" altLang="en-US" dirty="0"/>
              <a:t>이 점수를 가지고 작업을 함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집중타당도와 변별타당도는 인자구조</a:t>
            </a:r>
            <a:r>
              <a:rPr lang="en-US" altLang="ko-KR" dirty="0"/>
              <a:t>(</a:t>
            </a:r>
            <a:r>
              <a:rPr lang="ko-KR" altLang="en-US" dirty="0" err="1"/>
              <a:t>적잿값</a:t>
            </a:r>
            <a:r>
              <a:rPr lang="en-US" altLang="ko-KR" dirty="0"/>
              <a:t>) </a:t>
            </a:r>
            <a:r>
              <a:rPr lang="ko-KR" altLang="en-US" dirty="0"/>
              <a:t>에 의해 표현이 됨</a:t>
            </a:r>
            <a:r>
              <a:rPr lang="en-US" altLang="ko-KR" dirty="0"/>
              <a:t>. </a:t>
            </a:r>
            <a:r>
              <a:rPr lang="ko-KR" altLang="en-US" dirty="0"/>
              <a:t>이를 되도록이면 지켜야함</a:t>
            </a:r>
            <a:r>
              <a:rPr lang="en-US" altLang="ko-KR" dirty="0"/>
              <a:t>. </a:t>
            </a:r>
            <a:r>
              <a:rPr lang="ko-KR" altLang="en-US" dirty="0" err="1"/>
              <a:t>여기까지를</a:t>
            </a:r>
            <a:r>
              <a:rPr lang="ko-KR" altLang="en-US" dirty="0"/>
              <a:t> 탐색적 요인분석</a:t>
            </a:r>
            <a:r>
              <a:rPr lang="en-US" altLang="ko-KR" dirty="0"/>
              <a:t>(EFA)</a:t>
            </a:r>
            <a:r>
              <a:rPr lang="ko-KR" altLang="en-US" dirty="0"/>
              <a:t>라고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7090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확증적 요인분석 </a:t>
            </a:r>
            <a:r>
              <a:rPr lang="en-US" altLang="ko-KR" dirty="0"/>
              <a:t>(CFA) </a:t>
            </a:r>
            <a:r>
              <a:rPr lang="ko-KR" altLang="en-US" dirty="0"/>
              <a:t>에 대한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87395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EFA</a:t>
            </a:r>
            <a:r>
              <a:rPr lang="ko-KR" altLang="en-US" dirty="0"/>
              <a:t>는 모두 상관되거나</a:t>
            </a:r>
            <a:r>
              <a:rPr lang="en-US" altLang="ko-KR" dirty="0"/>
              <a:t>, </a:t>
            </a:r>
            <a:r>
              <a:rPr lang="ko-KR" altLang="en-US" dirty="0"/>
              <a:t>상관되지 않거나 로 가정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81568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CFA</a:t>
            </a:r>
            <a:r>
              <a:rPr lang="ko-KR" altLang="en-US" dirty="0"/>
              <a:t>는 말은 확증이지만</a:t>
            </a:r>
            <a:r>
              <a:rPr lang="en-US" altLang="ko-KR" dirty="0"/>
              <a:t>, </a:t>
            </a:r>
            <a:r>
              <a:rPr lang="ko-KR" altLang="en-US" dirty="0"/>
              <a:t>상당히 탐색적으로 쓰인다</a:t>
            </a:r>
            <a:r>
              <a:rPr lang="en-US" altLang="ko-KR" dirty="0"/>
              <a:t>. (</a:t>
            </a:r>
            <a:r>
              <a:rPr lang="ko-KR" altLang="en-US" dirty="0"/>
              <a:t>확증적 요인분석이라는 말에 속으면 안됨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CFA -&gt; </a:t>
            </a:r>
            <a:r>
              <a:rPr lang="ko-KR" altLang="en-US" dirty="0"/>
              <a:t>요인수에 비해 측정변수가 너무 많으면 상당히 이상한 모형이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요인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변수 </a:t>
            </a:r>
            <a:r>
              <a:rPr lang="en-US" altLang="ko-KR" dirty="0"/>
              <a:t>100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80607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지금은 문항이 관찰변수가 </a:t>
            </a:r>
            <a:r>
              <a:rPr lang="ko-KR" altLang="en-US" dirty="0" err="1"/>
              <a:t>되는것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18383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SRMR </a:t>
            </a:r>
            <a:r>
              <a:rPr lang="ko-KR" altLang="en-US" dirty="0"/>
              <a:t>이 </a:t>
            </a:r>
            <a:r>
              <a:rPr lang="en-US" altLang="ko-KR" dirty="0"/>
              <a:t>0.05</a:t>
            </a:r>
            <a:r>
              <a:rPr lang="ko-KR" altLang="en-US" dirty="0"/>
              <a:t>보다 적으면 좋은데 이게 조금 아쉽다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E5 &lt;-&gt; Factor3 </a:t>
            </a:r>
            <a:r>
              <a:rPr lang="ko-KR" altLang="en-US" dirty="0"/>
              <a:t>는 </a:t>
            </a:r>
            <a:r>
              <a:rPr lang="en-US" altLang="ko-KR" dirty="0"/>
              <a:t>Q5&lt;-&gt;</a:t>
            </a:r>
            <a:r>
              <a:rPr lang="ko-KR" altLang="en-US" dirty="0"/>
              <a:t> </a:t>
            </a:r>
            <a:r>
              <a:rPr lang="en-US" altLang="ko-KR" dirty="0"/>
              <a:t>Factor3</a:t>
            </a:r>
            <a:r>
              <a:rPr lang="ko-KR" altLang="en-US" dirty="0"/>
              <a:t>와 서로 동치모형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Q5</a:t>
            </a:r>
            <a:r>
              <a:rPr lang="ko-KR" altLang="en-US" dirty="0"/>
              <a:t>를 버리는게 낫다</a:t>
            </a:r>
            <a:r>
              <a:rPr lang="en-US" altLang="ko-KR" dirty="0"/>
              <a:t>. (</a:t>
            </a:r>
            <a:r>
              <a:rPr lang="ko-KR" altLang="en-US" dirty="0"/>
              <a:t>연관이 있다고 말하므로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63214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CFA</a:t>
            </a:r>
            <a:r>
              <a:rPr lang="ko-KR" altLang="en-US" dirty="0"/>
              <a:t>는 전통적으로 위의 두 수식으로 평가를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Lambda</a:t>
            </a:r>
            <a:r>
              <a:rPr lang="ko-KR" altLang="en-US" dirty="0"/>
              <a:t>는 표준화추정치 임</a:t>
            </a:r>
            <a:r>
              <a:rPr lang="en-US" altLang="ko-KR" dirty="0"/>
              <a:t>. (1-lambda^2 ) = R^2</a:t>
            </a:r>
            <a:r>
              <a:rPr lang="ko-KR" altLang="en-US" dirty="0"/>
              <a:t>임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수치는 뭔가 문제가 있을 수도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1932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ppt 257</a:t>
            </a:r>
            <a:r>
              <a:rPr lang="ko-KR" altLang="en-US" dirty="0"/>
              <a:t>과 </a:t>
            </a:r>
            <a:r>
              <a:rPr lang="ko-KR" altLang="en-US" dirty="0" err="1"/>
              <a:t>같이보기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요인적잿값은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아니다 </a:t>
            </a:r>
            <a:r>
              <a:rPr lang="en-US" altLang="ko-KR" dirty="0"/>
              <a:t>= </a:t>
            </a:r>
            <a:r>
              <a:rPr lang="ko-KR" altLang="en-US" dirty="0"/>
              <a:t>유의해야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2. 0.5</a:t>
            </a:r>
            <a:r>
              <a:rPr lang="ko-KR" altLang="en-US" dirty="0"/>
              <a:t>를 </a:t>
            </a:r>
            <a:r>
              <a:rPr lang="ko-KR" altLang="en-US" dirty="0" err="1"/>
              <a:t>못넘는것은</a:t>
            </a:r>
            <a:r>
              <a:rPr lang="ko-KR" altLang="en-US" dirty="0"/>
              <a:t> </a:t>
            </a:r>
            <a:r>
              <a:rPr lang="en-US" altLang="ko-KR" dirty="0"/>
              <a:t>Q5</a:t>
            </a:r>
            <a:r>
              <a:rPr lang="ko-KR" altLang="en-US" dirty="0"/>
              <a:t>정도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집중타당도와 변별타당도는 천천히 읽어보고</a:t>
            </a:r>
            <a:r>
              <a:rPr lang="en-US" altLang="ko-KR" dirty="0"/>
              <a:t>, </a:t>
            </a:r>
            <a:r>
              <a:rPr lang="ko-KR" altLang="en-US" dirty="0"/>
              <a:t>그 개념을 알기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. R^2</a:t>
            </a:r>
            <a:r>
              <a:rPr lang="ko-KR" altLang="en-US" dirty="0"/>
              <a:t>는 </a:t>
            </a:r>
            <a:r>
              <a:rPr lang="ko-KR" altLang="en-US" dirty="0" err="1"/>
              <a:t>너무높아도</a:t>
            </a:r>
            <a:r>
              <a:rPr lang="en-US" altLang="ko-KR" dirty="0"/>
              <a:t>, </a:t>
            </a:r>
            <a:r>
              <a:rPr lang="ko-KR" altLang="en-US" dirty="0" err="1"/>
              <a:t>너무낮아도</a:t>
            </a:r>
            <a:r>
              <a:rPr lang="ko-KR" altLang="en-US" dirty="0"/>
              <a:t> 안됨</a:t>
            </a:r>
            <a:r>
              <a:rPr lang="en-US" altLang="ko-KR" dirty="0"/>
              <a:t>. – </a:t>
            </a:r>
            <a:r>
              <a:rPr lang="ko-KR" altLang="en-US" dirty="0"/>
              <a:t>타당도의 문제와 직결되기 때문</a:t>
            </a:r>
            <a:r>
              <a:rPr lang="en-US" altLang="ko-KR" dirty="0"/>
              <a:t>.)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9940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손으로 계산할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Amos</a:t>
            </a:r>
            <a:r>
              <a:rPr lang="ko-KR" altLang="en-US" dirty="0"/>
              <a:t>에서 </a:t>
            </a:r>
            <a:r>
              <a:rPr lang="ko-KR" altLang="en-US" dirty="0" err="1"/>
              <a:t>다중매개효과에</a:t>
            </a:r>
            <a:r>
              <a:rPr lang="ko-KR" altLang="en-US" dirty="0"/>
              <a:t> 대한 </a:t>
            </a:r>
            <a:r>
              <a:rPr lang="en-US" altLang="ko-KR" dirty="0"/>
              <a:t>P-value</a:t>
            </a:r>
            <a:r>
              <a:rPr lang="ko-KR" altLang="en-US" dirty="0"/>
              <a:t>값을 제공하지 않는다</a:t>
            </a:r>
            <a:r>
              <a:rPr lang="en-US" altLang="ko-KR" dirty="0"/>
              <a:t>. </a:t>
            </a:r>
            <a:r>
              <a:rPr lang="ko-KR" altLang="en-US" dirty="0"/>
              <a:t>이에 대해 이제 살펴보자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56018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Q5</a:t>
            </a:r>
            <a:r>
              <a:rPr lang="ko-KR" altLang="en-US" dirty="0"/>
              <a:t>버림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82883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전체적으로 문제가 없어서 결과를 이끌어냄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1962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크론바흐알파를</a:t>
            </a:r>
            <a:r>
              <a:rPr lang="ko-KR" altLang="en-US" dirty="0"/>
              <a:t> </a:t>
            </a:r>
            <a:r>
              <a:rPr lang="ko-KR" altLang="en-US" dirty="0" err="1"/>
              <a:t>주로씀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24084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크론바흐</a:t>
            </a:r>
            <a:r>
              <a:rPr lang="ko-KR" altLang="en-US" dirty="0"/>
              <a:t> 알파는 </a:t>
            </a:r>
            <a:r>
              <a:rPr lang="en-US" altLang="ko-KR" dirty="0"/>
              <a:t>0.7</a:t>
            </a:r>
            <a:r>
              <a:rPr lang="ko-KR" altLang="en-US" dirty="0"/>
              <a:t>이상이면 우수</a:t>
            </a:r>
            <a:r>
              <a:rPr lang="en-US" altLang="ko-KR" dirty="0"/>
              <a:t>. 0.5</a:t>
            </a:r>
            <a:r>
              <a:rPr lang="ko-KR" altLang="en-US" dirty="0"/>
              <a:t>이상이면 </a:t>
            </a:r>
            <a:r>
              <a:rPr lang="en-US" altLang="ko-KR" dirty="0"/>
              <a:t>good </a:t>
            </a:r>
            <a:r>
              <a:rPr lang="ko-KR" altLang="en-US" dirty="0"/>
              <a:t>이는</a:t>
            </a:r>
            <a:r>
              <a:rPr lang="en-US" altLang="ko-KR" dirty="0"/>
              <a:t> </a:t>
            </a:r>
            <a:r>
              <a:rPr lang="ko-KR" altLang="en-US" dirty="0"/>
              <a:t>문항 수에 크게 의존 받음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신뢰도 분석은 이렇게 할 수 있음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81259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인자 밑에 인자가 또 있는 모형인 경우 위를 얘기함</a:t>
            </a:r>
            <a:r>
              <a:rPr lang="en-US" altLang="ko-KR" dirty="0"/>
              <a:t>.(CFA</a:t>
            </a:r>
            <a:r>
              <a:rPr lang="ko-KR" altLang="en-US" dirty="0"/>
              <a:t>이야기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26588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59806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잠재변수로부터 관찰변수로  화살표 가는 것을 반영적 지표</a:t>
            </a:r>
            <a:r>
              <a:rPr lang="en-US" altLang="ko-KR" dirty="0"/>
              <a:t>. </a:t>
            </a:r>
            <a:r>
              <a:rPr lang="ko-KR" altLang="en-US" dirty="0"/>
              <a:t>반대는 조형적 지표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Amos</a:t>
            </a:r>
            <a:r>
              <a:rPr lang="ko-KR" altLang="en-US" dirty="0"/>
              <a:t>는 오로지 반영적 지표만 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PLS</a:t>
            </a:r>
            <a:r>
              <a:rPr lang="ko-KR" altLang="en-US" dirty="0"/>
              <a:t>는 </a:t>
            </a:r>
            <a:r>
              <a:rPr lang="en-US" altLang="ko-KR" dirty="0"/>
              <a:t>(a),(b),(c) </a:t>
            </a:r>
            <a:r>
              <a:rPr lang="ko-KR" altLang="en-US" dirty="0"/>
              <a:t>전부 가능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33836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Smart PLS </a:t>
            </a:r>
            <a:r>
              <a:rPr lang="ko-KR" altLang="en-US" dirty="0"/>
              <a:t>다 제공</a:t>
            </a:r>
            <a:r>
              <a:rPr lang="en-US" altLang="ko-KR" dirty="0"/>
              <a:t>. </a:t>
            </a:r>
            <a:r>
              <a:rPr lang="ko-KR" altLang="en-US" dirty="0" err="1"/>
              <a:t>이런게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43294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잠재성장 모형은 주로 패널데이터에서 사용한다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패널데이터는 같은 사람을 계속 추적해서 얻은 데이터</a:t>
            </a:r>
            <a:r>
              <a:rPr lang="en-US" altLang="ko-KR" dirty="0"/>
              <a:t>. (</a:t>
            </a:r>
            <a:r>
              <a:rPr lang="ko-KR" altLang="en-US" dirty="0"/>
              <a:t>노동</a:t>
            </a:r>
            <a:r>
              <a:rPr lang="en-US" altLang="ko-KR" dirty="0"/>
              <a:t>,</a:t>
            </a:r>
            <a:r>
              <a:rPr lang="ko-KR" altLang="en-US" dirty="0"/>
              <a:t>고용</a:t>
            </a:r>
            <a:r>
              <a:rPr lang="en-US" altLang="ko-KR" dirty="0"/>
              <a:t>,</a:t>
            </a:r>
            <a:r>
              <a:rPr lang="ko-KR" altLang="en-US" dirty="0"/>
              <a:t>청소년 등 패널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흡연량이 </a:t>
            </a:r>
            <a:r>
              <a:rPr lang="en-US" altLang="ko-KR" dirty="0"/>
              <a:t>‘</a:t>
            </a:r>
            <a:r>
              <a:rPr lang="ko-KR" altLang="en-US" dirty="0"/>
              <a:t>선형적으로 증가하는가</a:t>
            </a:r>
            <a:r>
              <a:rPr lang="en-US" altLang="ko-KR" dirty="0"/>
              <a:t>, </a:t>
            </a:r>
            <a:r>
              <a:rPr lang="ko-KR" altLang="en-US" dirty="0"/>
              <a:t>곡선적으로 움직이는가</a:t>
            </a:r>
            <a:r>
              <a:rPr lang="en-US" altLang="ko-KR" dirty="0"/>
              <a:t>?’</a:t>
            </a:r>
            <a:r>
              <a:rPr lang="ko-KR" altLang="en-US" dirty="0"/>
              <a:t> 에 대해 패턴을 분석하는게 잠재성장모형</a:t>
            </a:r>
            <a:endParaRPr lang="en-US" altLang="ko-KR" dirty="0"/>
          </a:p>
          <a:p>
            <a:r>
              <a:rPr lang="ko-KR" altLang="en-US" dirty="0"/>
              <a:t>잠재 성장모형보다 더 널리 쓰이는 건 반복측정 분산분석</a:t>
            </a:r>
            <a:r>
              <a:rPr lang="en-US" altLang="ko-KR" dirty="0"/>
              <a:t>. </a:t>
            </a:r>
            <a:r>
              <a:rPr lang="ko-KR" altLang="en-US" dirty="0"/>
              <a:t>결과적으로는 거의 비슷함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성장에 변수는 무엇이 있는가</a:t>
            </a:r>
            <a:r>
              <a:rPr lang="en-US" altLang="ko-KR" dirty="0"/>
              <a:t>? </a:t>
            </a:r>
            <a:r>
              <a:rPr lang="ko-KR" altLang="en-US" dirty="0"/>
              <a:t>등을 연구함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103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114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Age -&gt; Defer </a:t>
            </a:r>
            <a:r>
              <a:rPr lang="ko-KR" altLang="en-US" dirty="0"/>
              <a:t>로 이은 선에 </a:t>
            </a:r>
            <a:r>
              <a:rPr lang="en-US" altLang="ko-KR" dirty="0"/>
              <a:t>a</a:t>
            </a:r>
            <a:r>
              <a:rPr lang="ko-KR" altLang="en-US" dirty="0"/>
              <a:t>대신 숫자를 입력하면 추정을 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라는 </a:t>
            </a:r>
            <a:r>
              <a:rPr lang="en-US" altLang="ko-KR" dirty="0"/>
              <a:t>label</a:t>
            </a:r>
            <a:r>
              <a:rPr lang="ko-KR" altLang="en-US" dirty="0"/>
              <a:t>로 붙이면</a:t>
            </a:r>
            <a:r>
              <a:rPr lang="en-US" altLang="ko-KR" dirty="0"/>
              <a:t>, </a:t>
            </a:r>
            <a:r>
              <a:rPr lang="ko-KR" altLang="en-US" dirty="0"/>
              <a:t>추정을 할 뿐만 아니라</a:t>
            </a:r>
            <a:r>
              <a:rPr lang="en-US" altLang="ko-KR" dirty="0"/>
              <a:t>, a</a:t>
            </a:r>
            <a:r>
              <a:rPr lang="ko-KR" altLang="en-US" dirty="0"/>
              <a:t>라는 </a:t>
            </a:r>
            <a:r>
              <a:rPr lang="en-US" altLang="ko-KR" dirty="0"/>
              <a:t>label</a:t>
            </a:r>
            <a:r>
              <a:rPr lang="ko-KR" altLang="en-US" dirty="0"/>
              <a:t>이 계속 따라다닌다</a:t>
            </a:r>
            <a:endParaRPr lang="en-US" altLang="ko-KR" dirty="0"/>
          </a:p>
          <a:p>
            <a:r>
              <a:rPr lang="en-US" altLang="ko-KR" dirty="0"/>
              <a:t>pt1 ~ pt7</a:t>
            </a:r>
            <a:r>
              <a:rPr lang="ko-KR" altLang="en-US" dirty="0"/>
              <a:t>은 유령변수임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Age</a:t>
            </a:r>
            <a:r>
              <a:rPr lang="ko-KR" altLang="en-US" dirty="0"/>
              <a:t>에서 </a:t>
            </a:r>
            <a:r>
              <a:rPr lang="en-US" altLang="ko-KR" dirty="0" err="1"/>
              <a:t>Senti</a:t>
            </a:r>
            <a:r>
              <a:rPr lang="ko-KR" altLang="en-US" dirty="0"/>
              <a:t>로 가는 모든 경로들을 아래에 </a:t>
            </a:r>
            <a:r>
              <a:rPr lang="en-US" altLang="ko-KR" dirty="0"/>
              <a:t>ae bf </a:t>
            </a:r>
            <a:r>
              <a:rPr lang="en-US" altLang="ko-KR" dirty="0" err="1"/>
              <a:t>acf</a:t>
            </a:r>
            <a:r>
              <a:rPr lang="ko-KR" altLang="en-US" dirty="0"/>
              <a:t>로 나누어 유령변수들을 넣어버리고</a:t>
            </a:r>
            <a:r>
              <a:rPr lang="en-US" altLang="ko-KR" dirty="0"/>
              <a:t>, p</a:t>
            </a:r>
            <a:r>
              <a:rPr lang="ko-KR" altLang="en-US" dirty="0"/>
              <a:t>값을 출력해 낼 수 있게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이때 </a:t>
            </a:r>
            <a:r>
              <a:rPr lang="ko-KR" altLang="en-US" dirty="0" err="1"/>
              <a:t>팬텀변수는</a:t>
            </a:r>
            <a:r>
              <a:rPr lang="ko-KR" altLang="en-US" dirty="0"/>
              <a:t> </a:t>
            </a:r>
            <a:r>
              <a:rPr lang="ko-KR" altLang="en-US" dirty="0" err="1"/>
              <a:t>내생변수이고</a:t>
            </a:r>
            <a:r>
              <a:rPr lang="en-US" altLang="ko-KR" dirty="0"/>
              <a:t>, </a:t>
            </a:r>
            <a:r>
              <a:rPr lang="ko-KR" altLang="en-US" dirty="0"/>
              <a:t>오차변수는 있어도</a:t>
            </a:r>
            <a:r>
              <a:rPr lang="en-US" altLang="ko-KR" dirty="0"/>
              <a:t>, </a:t>
            </a:r>
            <a:r>
              <a:rPr lang="ko-KR" altLang="en-US" dirty="0"/>
              <a:t>없어도 상관없음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이러고 </a:t>
            </a:r>
            <a:r>
              <a:rPr lang="en-US" altLang="ko-KR" dirty="0"/>
              <a:t>Matrices</a:t>
            </a:r>
            <a:r>
              <a:rPr lang="ko-KR" altLang="en-US" dirty="0"/>
              <a:t>와 </a:t>
            </a:r>
            <a:r>
              <a:rPr lang="ko-KR" altLang="en-US" dirty="0" err="1"/>
              <a:t>붓스트랩을</a:t>
            </a:r>
            <a:r>
              <a:rPr lang="ko-KR" altLang="en-US" dirty="0"/>
              <a:t> 돌리면 각 경로에 대해서 </a:t>
            </a:r>
            <a:r>
              <a:rPr lang="en-US" altLang="ko-KR" dirty="0"/>
              <a:t>p-value</a:t>
            </a:r>
            <a:r>
              <a:rPr lang="ko-KR" altLang="en-US" dirty="0"/>
              <a:t>를 구할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주의</a:t>
            </a:r>
            <a:r>
              <a:rPr lang="en-US" altLang="ko-KR" dirty="0"/>
              <a:t>) </a:t>
            </a:r>
            <a:r>
              <a:rPr lang="ko-KR" altLang="en-US" dirty="0" err="1"/>
              <a:t>팬텀변수에서</a:t>
            </a:r>
            <a:r>
              <a:rPr lang="ko-KR" altLang="en-US" dirty="0"/>
              <a:t> 얻게 되는 표준화 추정치는 다 무시한다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표준화 추정치는 손으로 계산 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5626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Sobel</a:t>
            </a:r>
            <a:r>
              <a:rPr lang="ko-KR" altLang="en-US" dirty="0"/>
              <a:t>의 검정 이런 것도 있다 라고 한 뒤 넘어가기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ko-KR" altLang="en-US" dirty="0" err="1"/>
              <a:t>붓스트랩</a:t>
            </a:r>
            <a:r>
              <a:rPr lang="ko-KR" altLang="en-US" dirty="0"/>
              <a:t> 방법이 더 추천됨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8437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ACHMOT -&gt; JOBSATIS</a:t>
            </a:r>
            <a:r>
              <a:rPr lang="ko-KR" altLang="en-US" dirty="0"/>
              <a:t>는 직접효과만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TSSE -&gt; PERFORM</a:t>
            </a:r>
            <a:r>
              <a:rPr lang="ko-KR" altLang="en-US" dirty="0"/>
              <a:t>은 간접효과 이고</a:t>
            </a:r>
            <a:r>
              <a:rPr lang="en-US" altLang="ko-KR" dirty="0"/>
              <a:t>, </a:t>
            </a:r>
            <a:r>
              <a:rPr lang="ko-KR" altLang="en-US" dirty="0"/>
              <a:t>이게 곧 </a:t>
            </a:r>
            <a:r>
              <a:rPr lang="ko-KR" altLang="en-US" dirty="0" err="1"/>
              <a:t>총효과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간점이</a:t>
            </a:r>
            <a:r>
              <a:rPr lang="ko-KR" altLang="en-US" dirty="0"/>
              <a:t> 아닌</a:t>
            </a:r>
            <a:r>
              <a:rPr lang="en-US" altLang="ko-KR" dirty="0"/>
              <a:t>, </a:t>
            </a:r>
            <a:r>
              <a:rPr lang="ko-KR" altLang="en-US" dirty="0"/>
              <a:t>직접효과임 </a:t>
            </a:r>
            <a:r>
              <a:rPr lang="ko-KR" altLang="en-US" dirty="0" err="1"/>
              <a:t>내필기는</a:t>
            </a:r>
            <a:r>
              <a:rPr lang="ko-KR" altLang="en-US" dirty="0"/>
              <a:t> 오타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136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5638800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ko-KR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ko-KR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blackWhite">
          <a:xfrm>
            <a:off x="1371600" y="3338513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ko-KR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754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57250"/>
            <a:ext cx="7772400" cy="2266950"/>
          </a:xfrm>
        </p:spPr>
        <p:txBody>
          <a:bodyPr anchor="ctr" anchorCtr="1"/>
          <a:lstStyle>
            <a:lvl1pPr algn="ctr">
              <a:defRPr sz="3600" i="0">
                <a:latin typeface="굴림" pitchFamily="50" charset="-127"/>
                <a:ea typeface="굴림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754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567113"/>
            <a:ext cx="5410200" cy="19050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160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696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92A38931-2FAE-4C7B-941F-1085F21641D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713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34150" y="333375"/>
            <a:ext cx="1924050" cy="590391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62000" y="333375"/>
            <a:ext cx="5619750" cy="590391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3B4D37AA-0342-4122-8848-60409947F25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8004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333375"/>
            <a:ext cx="7696200" cy="5191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762000" y="1052513"/>
            <a:ext cx="7696200" cy="5184775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8476B1D-BD7A-40BF-A7EF-48A05F44BBB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9480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333375"/>
            <a:ext cx="7696200" cy="5191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62000" y="1052513"/>
            <a:ext cx="3771900" cy="5184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86300" y="1052513"/>
            <a:ext cx="3771900" cy="2516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86300" y="3721100"/>
            <a:ext cx="3771900" cy="2516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092FD0D9-8630-4248-8D98-861FC49F8C2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0401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0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  <a:lvl2pPr marL="612000">
              <a:lnSpc>
                <a:spcPct val="150000"/>
              </a:lnSpc>
              <a:buClr>
                <a:srgbClr val="7030A0"/>
              </a:buClr>
              <a:buSzPct val="100000"/>
              <a:buFont typeface="Wingdings" pitchFamily="2" charset="2"/>
              <a:buChar char="ü"/>
              <a:defRPr sz="1800">
                <a:latin typeface="새굴림" panose="02030600000101010101" pitchFamily="18" charset="-127"/>
                <a:ea typeface="새굴림" panose="02030600000101010101" pitchFamily="18" charset="-127"/>
              </a:defRPr>
            </a:lvl2pPr>
            <a:lvl3pPr marL="900000">
              <a:lnSpc>
                <a:spcPct val="150000"/>
              </a:lnSpc>
              <a:defRPr sz="1600">
                <a:latin typeface="새굴림" panose="02030600000101010101" pitchFamily="18" charset="-127"/>
                <a:ea typeface="새굴림" panose="02030600000101010101" pitchFamily="18" charset="-127"/>
              </a:defRPr>
            </a:lvl3pPr>
            <a:lvl4pPr marL="1152000">
              <a:lnSpc>
                <a:spcPct val="150000"/>
              </a:lnSpc>
              <a:defRPr sz="1400">
                <a:latin typeface="새굴림" panose="02030600000101010101" pitchFamily="18" charset="-127"/>
                <a:ea typeface="새굴림" panose="02030600000101010101" pitchFamily="18" charset="-127"/>
              </a:defRPr>
            </a:lvl4pPr>
            <a:lvl5pPr marL="1404000">
              <a:lnSpc>
                <a:spcPct val="150000"/>
              </a:lnSpc>
              <a:defRPr sz="1400">
                <a:latin typeface="새굴림" panose="02030600000101010101" pitchFamily="18" charset="-127"/>
                <a:ea typeface="새굴림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1811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EAF35D57-B462-4A7F-BB06-68DA1B7904D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4646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62000" y="1052513"/>
            <a:ext cx="37719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052513"/>
            <a:ext cx="37719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FDE460AC-8419-4FB8-A5E7-3426FC9DBDBC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7096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512BAD37-C140-4E74-80F5-BC6FD9BE5E2A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036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280BCA7-A0C4-4858-B219-55359316C4D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89672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8BC1B85A-1436-4BEE-A24B-87D4F1ED6954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1487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5AA37675-9721-48DB-BEE6-1166206610A9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5839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BA57E6A1-1F9B-4F5B-BE39-5D98D113D38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58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052513"/>
            <a:ext cx="76962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3337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5744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63963" y="6308725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400" b="0">
                <a:solidFill>
                  <a:srgbClr val="CC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2FF2B6E8-E1DB-43A9-AB19-EEB0BAD98E95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  <p:sp>
        <p:nvSpPr>
          <p:cNvPr id="1029" name="AutoShape 5"/>
          <p:cNvSpPr>
            <a:spLocks noChangeArrowheads="1"/>
          </p:cNvSpPr>
          <p:nvPr/>
        </p:nvSpPr>
        <p:spPr bwMode="auto">
          <a:xfrm>
            <a:off x="168275" y="228600"/>
            <a:ext cx="8823325" cy="6096000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ko-KR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762000" y="908050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휴먼매직체" pitchFamily="18" charset="-127"/>
          <a:ea typeface="휴먼매직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휴먼매직체" pitchFamily="18" charset="-127"/>
          <a:ea typeface="휴먼매직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휴먼매직체" pitchFamily="18" charset="-127"/>
          <a:ea typeface="휴먼매직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휴먼매직체" pitchFamily="18" charset="-127"/>
          <a:ea typeface="휴먼매직체" pitchFamily="18" charset="-127"/>
        </a:defRPr>
      </a:lvl9pPr>
    </p:titleStyle>
    <p:bodyStyle>
      <a:lvl1pPr marL="342900" indent="-342900" algn="just" rtl="0" eaLnBrk="0" fontAlgn="base" latinLnBrk="1" hangingPunct="0">
        <a:spcBef>
          <a:spcPct val="20000"/>
        </a:spcBef>
        <a:spcAft>
          <a:spcPct val="0"/>
        </a:spcAft>
        <a:buClr>
          <a:srgbClr val="EC957A"/>
        </a:buClr>
        <a:buSzPct val="70000"/>
        <a:buFont typeface="Wingdings" panose="05000000000000000000" pitchFamily="2" charset="2"/>
        <a:buChar char="l"/>
        <a:defRPr kumimoji="1" sz="2000" b="1">
          <a:solidFill>
            <a:srgbClr val="0000FF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just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143000" indent="-228600" algn="just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16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600200" indent="-228600" algn="just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just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just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2.wmf"/><Relationship Id="rId5" Type="http://schemas.openxmlformats.org/officeDocument/2006/relationships/image" Target="../media/image14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3.png"/><Relationship Id="rId9" Type="http://schemas.openxmlformats.org/officeDocument/2006/relationships/image" Target="../media/image11.w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35.wm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40.w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5.wm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66.wmf"/><Relationship Id="rId18" Type="http://schemas.openxmlformats.org/officeDocument/2006/relationships/oleObject" Target="../embeddings/oleObject13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69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11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4247215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92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7.3.2 </a:t>
            </a:r>
            <a:r>
              <a:rPr lang="ko-KR" altLang="en-US" dirty="0" err="1"/>
              <a:t>붓스트랩</a:t>
            </a:r>
            <a:r>
              <a:rPr lang="ko-KR" altLang="en-US" dirty="0"/>
              <a:t> 방법을 이용한 </a:t>
            </a:r>
            <a:r>
              <a:rPr lang="en-US" altLang="ko-KR" i="1" dirty="0"/>
              <a:t>p</a:t>
            </a:r>
            <a:r>
              <a:rPr lang="en-US" altLang="ko-KR" dirty="0"/>
              <a:t>-</a:t>
            </a:r>
            <a:r>
              <a:rPr lang="ko-KR" altLang="en-US" dirty="0"/>
              <a:t>값 산출</a:t>
            </a:r>
          </a:p>
        </p:txBody>
      </p:sp>
      <p:pic>
        <p:nvPicPr>
          <p:cNvPr id="195587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93788"/>
            <a:ext cx="7696200" cy="5102225"/>
          </a:xfrm>
        </p:spPr>
      </p:pic>
      <p:sp>
        <p:nvSpPr>
          <p:cNvPr id="1955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37227FD-B820-40FB-B5B5-C46EE9F2FA5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119766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11.1 </a:t>
            </a:r>
            <a:r>
              <a:rPr lang="ko-KR" altLang="en-US" dirty="0"/>
              <a:t>반복측정 분산분석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100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246078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반복측도</a:t>
            </a:r>
            <a:r>
              <a:rPr lang="en-US" altLang="ko-KR" dirty="0"/>
              <a:t>’, ‘</a:t>
            </a:r>
            <a:r>
              <a:rPr lang="ko-KR" altLang="en-US" dirty="0"/>
              <a:t>프로파일 도표</a:t>
            </a:r>
            <a:r>
              <a:rPr lang="en-US" altLang="ko-KR" dirty="0"/>
              <a:t>’ </a:t>
            </a:r>
            <a:r>
              <a:rPr lang="ko-KR" altLang="en-US" dirty="0"/>
              <a:t>대화상자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98989"/>
            <a:ext cx="7696200" cy="509182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101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057238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대비</a:t>
            </a:r>
            <a:r>
              <a:rPr lang="en-US" altLang="ko-KR" dirty="0"/>
              <a:t>’, ‘</a:t>
            </a:r>
            <a:r>
              <a:rPr lang="ko-KR" altLang="en-US" dirty="0"/>
              <a:t>추정 주변 평균</a:t>
            </a:r>
            <a:r>
              <a:rPr lang="en-US" altLang="ko-KR" dirty="0"/>
              <a:t>’, ‘</a:t>
            </a:r>
            <a:r>
              <a:rPr lang="ko-KR" altLang="en-US" dirty="0"/>
              <a:t>옵션</a:t>
            </a:r>
            <a:r>
              <a:rPr lang="en-US" altLang="ko-KR" dirty="0"/>
              <a:t>’ </a:t>
            </a:r>
            <a:r>
              <a:rPr lang="ko-KR" altLang="en-US" dirty="0"/>
              <a:t>대화상자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13" y="1052513"/>
            <a:ext cx="5778973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102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693826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SPSS Output – ‘</a:t>
            </a:r>
            <a:r>
              <a:rPr lang="ko-KR" altLang="en-US" dirty="0"/>
              <a:t>추정 주변 평균</a:t>
            </a:r>
            <a:r>
              <a:rPr lang="en-US" altLang="ko-KR" dirty="0"/>
              <a:t>’, ‘</a:t>
            </a:r>
            <a:r>
              <a:rPr lang="ko-KR" altLang="en-US" dirty="0"/>
              <a:t>프로파일 도표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199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103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132673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SPSS Output – ‘</a:t>
            </a:r>
            <a:r>
              <a:rPr lang="ko-KR" altLang="en-US" dirty="0"/>
              <a:t>개체</a:t>
            </a:r>
            <a:r>
              <a:rPr lang="en-US" altLang="ko-KR" dirty="0"/>
              <a:t>-</a:t>
            </a:r>
            <a:r>
              <a:rPr lang="ko-KR" altLang="en-US" dirty="0"/>
              <a:t>내 효과 검정</a:t>
            </a:r>
            <a:r>
              <a:rPr lang="en-US" altLang="ko-KR" dirty="0"/>
              <a:t>’, ‘</a:t>
            </a:r>
            <a:r>
              <a:rPr lang="ko-KR" altLang="en-US" dirty="0"/>
              <a:t>개체</a:t>
            </a:r>
            <a:r>
              <a:rPr lang="en-US" altLang="ko-KR" dirty="0"/>
              <a:t>-</a:t>
            </a:r>
            <a:r>
              <a:rPr lang="ko-KR" altLang="en-US" dirty="0"/>
              <a:t>내 대비 검정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104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13318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11.1.2 </a:t>
            </a:r>
            <a:r>
              <a:rPr lang="ko-KR" altLang="en-US" dirty="0" err="1"/>
              <a:t>다요인</a:t>
            </a:r>
            <a:r>
              <a:rPr lang="ko-KR" altLang="en-US" dirty="0"/>
              <a:t> 반복측정 분산분석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9" y="1052513"/>
            <a:ext cx="6513401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105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886698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SPSS Output – ‘</a:t>
            </a:r>
            <a:r>
              <a:rPr lang="ko-KR" altLang="en-US" dirty="0"/>
              <a:t>개체</a:t>
            </a:r>
            <a:r>
              <a:rPr lang="en-US" altLang="ko-KR" dirty="0"/>
              <a:t>-</a:t>
            </a:r>
            <a:r>
              <a:rPr lang="ko-KR" altLang="en-US" dirty="0"/>
              <a:t>내 효과 검정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97745"/>
            <a:ext cx="7696200" cy="509431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106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0968721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SPSS Output – ‘</a:t>
            </a:r>
            <a:r>
              <a:rPr lang="ko-KR" altLang="en-US" dirty="0"/>
              <a:t>추정 주변 평균</a:t>
            </a:r>
            <a:r>
              <a:rPr lang="en-US" altLang="ko-KR" dirty="0"/>
              <a:t>’, ‘</a:t>
            </a:r>
            <a:r>
              <a:rPr lang="ko-KR" altLang="en-US" dirty="0"/>
              <a:t>프로파일 도표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98364"/>
            <a:ext cx="7696200" cy="5093073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107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967451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분산분석표 </a:t>
            </a:r>
            <a:r>
              <a:rPr lang="en-US" altLang="ko-KR" dirty="0"/>
              <a:t>(ANOVA Table)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50" y="1139825"/>
            <a:ext cx="6972300" cy="50101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108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34371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11.2 </a:t>
            </a:r>
            <a:r>
              <a:rPr lang="ko-KR" altLang="en-US" dirty="0"/>
              <a:t>잠재성장모형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6"/>
            <a:ext cx="7696200" cy="507628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109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11512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참조</a:t>
            </a:r>
            <a:r>
              <a:rPr lang="en-US" altLang="ko-KR"/>
              <a:t>&gt; Sobel’s Test</a:t>
            </a:r>
            <a:endParaRPr lang="ko-KR" altLang="en-US"/>
          </a:p>
        </p:txBody>
      </p:sp>
      <p:sp>
        <p:nvSpPr>
          <p:cNvPr id="19661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966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5B875EF-DB17-4D24-A04F-A6ADFB0E352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96613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052513"/>
            <a:ext cx="5229225" cy="2162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14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1052513"/>
            <a:ext cx="2724150" cy="2162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6615" name="개체 8"/>
          <p:cNvGraphicFramePr>
            <a:graphicFrameLocks noChangeAspect="1"/>
          </p:cNvGraphicFramePr>
          <p:nvPr/>
        </p:nvGraphicFramePr>
        <p:xfrm>
          <a:off x="539750" y="3627438"/>
          <a:ext cx="7924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6" name="수식" r:id="rId6" imgW="5283200" imgH="254000" progId="Equation.3">
                  <p:embed/>
                </p:oleObj>
              </mc:Choice>
              <mc:Fallback>
                <p:oleObj name="수식" r:id="rId6" imgW="5283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627438"/>
                        <a:ext cx="7924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6" name="개체 9"/>
          <p:cNvGraphicFramePr>
            <a:graphicFrameLocks noChangeAspect="1"/>
          </p:cNvGraphicFramePr>
          <p:nvPr/>
        </p:nvGraphicFramePr>
        <p:xfrm>
          <a:off x="3492500" y="4152900"/>
          <a:ext cx="19621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7" name="수식" r:id="rId8" imgW="1307532" imgH="406224" progId="Equation.3">
                  <p:embed/>
                </p:oleObj>
              </mc:Choice>
              <mc:Fallback>
                <p:oleObj name="수식" r:id="rId8" imgW="1307532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152900"/>
                        <a:ext cx="19621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7" name="개체 10"/>
          <p:cNvGraphicFramePr>
            <a:graphicFrameLocks noChangeAspect="1"/>
          </p:cNvGraphicFramePr>
          <p:nvPr/>
        </p:nvGraphicFramePr>
        <p:xfrm>
          <a:off x="684213" y="4872038"/>
          <a:ext cx="6438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8" name="수식" r:id="rId10" imgW="4292600" imgH="203200" progId="Equation.3">
                  <p:embed/>
                </p:oleObj>
              </mc:Choice>
              <mc:Fallback>
                <p:oleObj name="수식" r:id="rId10" imgW="4292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872038"/>
                        <a:ext cx="64389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8" name="TextBox 11"/>
          <p:cNvSpPr txBox="1">
            <a:spLocks noChangeArrowheads="1"/>
          </p:cNvSpPr>
          <p:nvPr/>
        </p:nvSpPr>
        <p:spPr bwMode="auto">
          <a:xfrm>
            <a:off x="6300192" y="4811757"/>
            <a:ext cx="1258888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latinLnBrk="0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←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Excel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762000" y="5516563"/>
            <a:ext cx="74295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buClr>
                <a:schemeClr val="tx2"/>
              </a:buClr>
              <a:buFont typeface="Wingdings" pitchFamily="2" charset="2"/>
              <a:buChar char="ü"/>
              <a:defRPr/>
            </a:pPr>
            <a:r>
              <a:rPr lang="ko-KR" altLang="en-US" sz="1600" b="0" dirty="0">
                <a:solidFill>
                  <a:srgbClr val="1717FF"/>
                </a:solidFill>
                <a:latin typeface="+mn-ea"/>
                <a:ea typeface="+mn-ea"/>
              </a:rPr>
              <a:t> 강현철</a:t>
            </a:r>
            <a:r>
              <a:rPr lang="en-US" altLang="ko-KR" sz="1600" b="0" dirty="0">
                <a:solidFill>
                  <a:srgbClr val="1717FF"/>
                </a:solidFill>
                <a:latin typeface="+mn-ea"/>
                <a:ea typeface="+mn-ea"/>
              </a:rPr>
              <a:t>(2014), </a:t>
            </a:r>
            <a:r>
              <a:rPr lang="ko-KR" altLang="en-US" sz="1600" b="0" dirty="0">
                <a:solidFill>
                  <a:srgbClr val="1717FF"/>
                </a:solidFill>
                <a:latin typeface="+mn-ea"/>
                <a:ea typeface="+mn-ea"/>
              </a:rPr>
              <a:t>구조방정식모형에서 매개효과 검정을 위한 간접효과의 추정과 검정</a:t>
            </a:r>
            <a:r>
              <a:rPr lang="en-US" altLang="ko-KR" sz="1600" b="0" dirty="0">
                <a:solidFill>
                  <a:srgbClr val="1717FF"/>
                </a:solidFill>
                <a:latin typeface="+mn-ea"/>
                <a:ea typeface="+mn-ea"/>
              </a:rPr>
              <a:t>,</a:t>
            </a:r>
            <a:r>
              <a:rPr lang="ko-KR" altLang="en-US" sz="1600" b="0" dirty="0">
                <a:solidFill>
                  <a:srgbClr val="1717FF"/>
                </a:solidFill>
                <a:latin typeface="+mn-ea"/>
                <a:ea typeface="+mn-ea"/>
              </a:rPr>
              <a:t> </a:t>
            </a:r>
            <a:endParaRPr lang="en-US" altLang="ko-KR" sz="1600" b="0" dirty="0">
              <a:solidFill>
                <a:srgbClr val="1717FF"/>
              </a:solidFill>
              <a:latin typeface="+mn-ea"/>
              <a:ea typeface="+mn-ea"/>
            </a:endParaRPr>
          </a:p>
          <a:p>
            <a:pPr eaLnBrk="1" latinLnBrk="1" hangingPunct="1">
              <a:buClr>
                <a:schemeClr val="tx2"/>
              </a:buClr>
              <a:defRPr/>
            </a:pPr>
            <a:r>
              <a:rPr lang="en-US" altLang="ko-KR" sz="1600" b="0" dirty="0">
                <a:solidFill>
                  <a:srgbClr val="1717FF"/>
                </a:solidFill>
                <a:latin typeface="+mn-ea"/>
                <a:ea typeface="+mn-ea"/>
              </a:rPr>
              <a:t>   Journal of the Korean Data Analysis Society, 16(1), 105-114.</a:t>
            </a:r>
            <a:endParaRPr lang="ko-KR" altLang="en-US" sz="1600" b="0" dirty="0">
              <a:solidFill>
                <a:srgbClr val="1717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58749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≪사례≫ 잠재성장모형을 위한 경로도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136396"/>
            <a:ext cx="7620000" cy="501700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110</a:t>
            </a:fld>
            <a:r>
              <a:rPr lang="en-US" altLang="ko-KR"/>
              <a:t> -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75" y="5877272"/>
            <a:ext cx="2771775" cy="3905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845278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 Properties – Estimation Tab, Output Tab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17" y="1052513"/>
            <a:ext cx="4910166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111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236656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AMOS Output - Estimates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70987"/>
            <a:ext cx="7696200" cy="514782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112</a:t>
            </a:fld>
            <a:r>
              <a:rPr lang="en-US" altLang="ko-KR"/>
              <a:t> -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077072"/>
            <a:ext cx="3190875" cy="15525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011550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11.2.2 </a:t>
            </a:r>
            <a:r>
              <a:rPr lang="ko-KR" altLang="en-US" dirty="0" err="1"/>
              <a:t>공변량의</a:t>
            </a:r>
            <a:r>
              <a:rPr lang="ko-KR" altLang="en-US" dirty="0"/>
              <a:t> 효과에 대한 분석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7"/>
            <a:ext cx="7696200" cy="510200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113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654414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경고</a:t>
            </a:r>
            <a:r>
              <a:rPr lang="en-US" altLang="ko-KR" dirty="0"/>
              <a:t>(Warning) </a:t>
            </a:r>
            <a:r>
              <a:rPr lang="ko-KR" altLang="en-US" dirty="0"/>
              <a:t>메시지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5" y="1196752"/>
            <a:ext cx="4552950" cy="359092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114</a:t>
            </a:fld>
            <a:r>
              <a:rPr lang="en-US" altLang="ko-KR"/>
              <a:t> -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106888"/>
            <a:ext cx="7620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8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AMOS Output - Estimates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70987"/>
            <a:ext cx="7696200" cy="514782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115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6937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3F798C0-C778-48C0-A99C-8A69FCD576A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9286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80000"/>
              </a:lnSpc>
            </a:pPr>
            <a:r>
              <a:rPr lang="ko-KR" altLang="en-US" sz="2400"/>
              <a:t>오차변수</a:t>
            </a:r>
          </a:p>
          <a:p>
            <a:pPr eaLnBrk="1" hangingPunct="1">
              <a:lnSpc>
                <a:spcPct val="180000"/>
              </a:lnSpc>
            </a:pPr>
            <a:r>
              <a:rPr lang="ko-KR" altLang="en-US" sz="2400"/>
              <a:t>오차변수의 계수를 </a:t>
            </a:r>
            <a:r>
              <a:rPr lang="en-US" altLang="ko-KR" sz="2400"/>
              <a:t>1</a:t>
            </a:r>
            <a:r>
              <a:rPr lang="ko-KR" altLang="en-US" sz="2400"/>
              <a:t>로 고정하기</a:t>
            </a:r>
          </a:p>
          <a:p>
            <a:pPr eaLnBrk="1" hangingPunct="1">
              <a:lnSpc>
                <a:spcPct val="180000"/>
              </a:lnSpc>
            </a:pPr>
            <a:r>
              <a:rPr lang="ko-KR" altLang="en-US" sz="2400"/>
              <a:t>단일 지시자 문제</a:t>
            </a:r>
          </a:p>
          <a:p>
            <a:pPr eaLnBrk="1" hangingPunct="1">
              <a:lnSpc>
                <a:spcPct val="180000"/>
              </a:lnSpc>
            </a:pPr>
            <a:r>
              <a:rPr lang="ko-KR" altLang="en-US" sz="2400"/>
              <a:t>잠재변수의 측정단위 규정</a:t>
            </a:r>
          </a:p>
          <a:p>
            <a:pPr eaLnBrk="1" hangingPunct="1">
              <a:lnSpc>
                <a:spcPct val="180000"/>
              </a:lnSpc>
            </a:pPr>
            <a:r>
              <a:rPr lang="ko-KR" altLang="en-US" sz="2400"/>
              <a:t>외생변수들 간의 연관성</a:t>
            </a:r>
          </a:p>
        </p:txBody>
      </p:sp>
      <p:sp>
        <p:nvSpPr>
          <p:cNvPr id="292868" name="Rectangle 3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ko-KR" altLang="en-US"/>
              <a:t>경로도 작성 시 주의해야 할 사항</a:t>
            </a:r>
          </a:p>
        </p:txBody>
      </p:sp>
    </p:spTree>
    <p:extLst>
      <p:ext uri="{BB962C8B-B14F-4D97-AF65-F5344CB8AC3E}">
        <p14:creationId xmlns:p14="http://schemas.microsoft.com/office/powerpoint/2010/main" val="34847309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BDBC5711-F64E-48F4-9303-93B8D75D69A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93891" name="Oval 2"/>
          <p:cNvSpPr>
            <a:spLocks noChangeArrowheads="1"/>
          </p:cNvSpPr>
          <p:nvPr/>
        </p:nvSpPr>
        <p:spPr bwMode="auto">
          <a:xfrm>
            <a:off x="5480050" y="4581525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892" name="Oval 3"/>
          <p:cNvSpPr>
            <a:spLocks noChangeArrowheads="1"/>
          </p:cNvSpPr>
          <p:nvPr/>
        </p:nvSpPr>
        <p:spPr bwMode="auto">
          <a:xfrm>
            <a:off x="5435600" y="1341438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893" name="Oval 4"/>
          <p:cNvSpPr>
            <a:spLocks noChangeArrowheads="1"/>
          </p:cNvSpPr>
          <p:nvPr/>
        </p:nvSpPr>
        <p:spPr bwMode="auto">
          <a:xfrm>
            <a:off x="8172450" y="3789363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894" name="Oval 5"/>
          <p:cNvSpPr>
            <a:spLocks noChangeArrowheads="1"/>
          </p:cNvSpPr>
          <p:nvPr/>
        </p:nvSpPr>
        <p:spPr bwMode="auto">
          <a:xfrm>
            <a:off x="8172450" y="2565400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895" name="Oval 6"/>
          <p:cNvSpPr>
            <a:spLocks noChangeArrowheads="1"/>
          </p:cNvSpPr>
          <p:nvPr/>
        </p:nvSpPr>
        <p:spPr bwMode="auto">
          <a:xfrm>
            <a:off x="8172450" y="1773238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896" name="Oval 7"/>
          <p:cNvSpPr>
            <a:spLocks noChangeArrowheads="1"/>
          </p:cNvSpPr>
          <p:nvPr/>
        </p:nvSpPr>
        <p:spPr bwMode="auto">
          <a:xfrm>
            <a:off x="323850" y="2133600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897" name="Oval 8"/>
          <p:cNvSpPr>
            <a:spLocks noChangeArrowheads="1"/>
          </p:cNvSpPr>
          <p:nvPr/>
        </p:nvSpPr>
        <p:spPr bwMode="auto">
          <a:xfrm>
            <a:off x="323850" y="2997200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898" name="Oval 9"/>
          <p:cNvSpPr>
            <a:spLocks noChangeArrowheads="1"/>
          </p:cNvSpPr>
          <p:nvPr/>
        </p:nvSpPr>
        <p:spPr bwMode="auto">
          <a:xfrm>
            <a:off x="323850" y="3789363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899" name="Oval 10"/>
          <p:cNvSpPr>
            <a:spLocks noChangeArrowheads="1"/>
          </p:cNvSpPr>
          <p:nvPr/>
        </p:nvSpPr>
        <p:spPr bwMode="auto">
          <a:xfrm>
            <a:off x="323850" y="4652963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900" name="Oval 11"/>
          <p:cNvSpPr>
            <a:spLocks noChangeArrowheads="1"/>
          </p:cNvSpPr>
          <p:nvPr/>
        </p:nvSpPr>
        <p:spPr bwMode="auto">
          <a:xfrm>
            <a:off x="323850" y="1268413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3901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703263" y="5229225"/>
            <a:ext cx="7940675" cy="1038225"/>
          </a:xfrm>
        </p:spPr>
        <p:txBody>
          <a:bodyPr/>
          <a:lstStyle/>
          <a:p>
            <a:pPr marL="0" lvl="1" eaLnBrk="1" hangingPunct="1">
              <a:lnSpc>
                <a:spcPct val="110000"/>
              </a:lnSpc>
            </a:pPr>
            <a:r>
              <a:rPr lang="ko-KR" altLang="en-US" sz="1600">
                <a:solidFill>
                  <a:srgbClr val="3333FF"/>
                </a:solidFill>
              </a:rPr>
              <a:t>오차변수는 일종의 잠재변수로서 외생변수임 </a:t>
            </a:r>
            <a:r>
              <a:rPr lang="en-US" altLang="ko-KR" sz="1600">
                <a:solidFill>
                  <a:srgbClr val="3333FF"/>
                </a:solidFill>
              </a:rPr>
              <a:t>(</a:t>
            </a:r>
            <a:r>
              <a:rPr lang="ko-KR" altLang="en-US" sz="1600">
                <a:solidFill>
                  <a:srgbClr val="3333FF"/>
                </a:solidFill>
              </a:rPr>
              <a:t>모든 내생변수는 오차변수를 가짐</a:t>
            </a:r>
            <a:r>
              <a:rPr lang="en-US" altLang="ko-KR" sz="1600">
                <a:solidFill>
                  <a:srgbClr val="3333FF"/>
                </a:solidFill>
              </a:rPr>
              <a:t>) .</a:t>
            </a:r>
          </a:p>
          <a:p>
            <a:pPr marL="0" lvl="1" eaLnBrk="1" hangingPunct="1">
              <a:lnSpc>
                <a:spcPct val="110000"/>
              </a:lnSpc>
            </a:pPr>
            <a:r>
              <a:rPr lang="ko-KR" altLang="en-US" sz="1600">
                <a:solidFill>
                  <a:srgbClr val="3333FF"/>
                </a:solidFill>
              </a:rPr>
              <a:t>각 오차변수는 분산</a:t>
            </a:r>
            <a:r>
              <a:rPr lang="en-US" altLang="ko-KR" sz="1600">
                <a:solidFill>
                  <a:srgbClr val="3333FF"/>
                </a:solidFill>
              </a:rPr>
              <a:t>(variance)</a:t>
            </a:r>
            <a:r>
              <a:rPr lang="ko-KR" altLang="en-US" sz="1600">
                <a:solidFill>
                  <a:srgbClr val="3333FF"/>
                </a:solidFill>
              </a:rPr>
              <a:t>을 가지고 있음 </a:t>
            </a:r>
            <a:r>
              <a:rPr lang="en-US" altLang="ko-KR" sz="1600">
                <a:solidFill>
                  <a:srgbClr val="3333FF"/>
                </a:solidFill>
              </a:rPr>
              <a:t>.</a:t>
            </a:r>
          </a:p>
          <a:p>
            <a:pPr marL="0" lvl="1" eaLnBrk="1" hangingPunct="1">
              <a:lnSpc>
                <a:spcPct val="110000"/>
              </a:lnSpc>
            </a:pPr>
            <a:r>
              <a:rPr lang="ko-KR" altLang="en-US" sz="1600">
                <a:solidFill>
                  <a:srgbClr val="3333FF"/>
                </a:solidFill>
              </a:rPr>
              <a:t>일반적으로 오차변수들은 서로 상관되어 있지 않은 것으로 가정됨 </a:t>
            </a:r>
            <a:r>
              <a:rPr lang="en-US" altLang="ko-KR" sz="1600">
                <a:solidFill>
                  <a:srgbClr val="3333FF"/>
                </a:solidFill>
              </a:rPr>
              <a:t>. </a:t>
            </a:r>
            <a:endParaRPr lang="en-US" altLang="ko-KR" sz="1600" baseline="-25000">
              <a:solidFill>
                <a:srgbClr val="3333FF"/>
              </a:solidFill>
              <a:sym typeface="Symbol" panose="05050102010706020507" pitchFamily="18" charset="2"/>
            </a:endParaRPr>
          </a:p>
        </p:txBody>
      </p:sp>
      <p:sp>
        <p:nvSpPr>
          <p:cNvPr id="293902" name="Rectangle 13"/>
          <p:cNvSpPr>
            <a:spLocks noChangeArrowheads="1"/>
          </p:cNvSpPr>
          <p:nvPr/>
        </p:nvSpPr>
        <p:spPr bwMode="auto">
          <a:xfrm>
            <a:off x="1219200" y="1219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국어점수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03" name="Rectangle 14"/>
          <p:cNvSpPr>
            <a:spLocks noChangeArrowheads="1"/>
          </p:cNvSpPr>
          <p:nvPr/>
        </p:nvSpPr>
        <p:spPr bwMode="auto">
          <a:xfrm>
            <a:off x="1219200" y="2057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영어점수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04" name="Rectangle 15"/>
          <p:cNvSpPr>
            <a:spLocks noChangeArrowheads="1"/>
          </p:cNvSpPr>
          <p:nvPr/>
        </p:nvSpPr>
        <p:spPr bwMode="auto">
          <a:xfrm>
            <a:off x="1219200" y="2895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05" name="Rectangle 16"/>
          <p:cNvSpPr>
            <a:spLocks noChangeArrowheads="1"/>
          </p:cNvSpPr>
          <p:nvPr/>
        </p:nvSpPr>
        <p:spPr bwMode="auto">
          <a:xfrm>
            <a:off x="12192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과학점수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4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06" name="Rectangle 17"/>
          <p:cNvSpPr>
            <a:spLocks noChangeArrowheads="1"/>
          </p:cNvSpPr>
          <p:nvPr/>
        </p:nvSpPr>
        <p:spPr bwMode="auto">
          <a:xfrm>
            <a:off x="1219200" y="4572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</a:rPr>
              <a:t>IQ</a:t>
            </a:r>
            <a:r>
              <a:rPr lang="ko-KR" altLang="en-US" sz="1400" b="0">
                <a:solidFill>
                  <a:schemeClr val="tx1"/>
                </a:solidFill>
              </a:rPr>
              <a:t>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5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07" name="Oval 18"/>
          <p:cNvSpPr>
            <a:spLocks noChangeArrowheads="1"/>
          </p:cNvSpPr>
          <p:nvPr/>
        </p:nvSpPr>
        <p:spPr bwMode="auto">
          <a:xfrm>
            <a:off x="2819400" y="16002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언어능력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08" name="Oval 19"/>
          <p:cNvSpPr>
            <a:spLocks noChangeArrowheads="1"/>
          </p:cNvSpPr>
          <p:nvPr/>
        </p:nvSpPr>
        <p:spPr bwMode="auto">
          <a:xfrm>
            <a:off x="2819400" y="32766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수리능력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09" name="Oval 20"/>
          <p:cNvSpPr>
            <a:spLocks noChangeArrowheads="1"/>
          </p:cNvSpPr>
          <p:nvPr/>
        </p:nvSpPr>
        <p:spPr bwMode="auto">
          <a:xfrm>
            <a:off x="2819400" y="45720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지능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10" name="Oval 21"/>
          <p:cNvSpPr>
            <a:spLocks noChangeArrowheads="1"/>
          </p:cNvSpPr>
          <p:nvPr/>
        </p:nvSpPr>
        <p:spPr bwMode="auto">
          <a:xfrm>
            <a:off x="5105400" y="20574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대학의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11" name="Oval 22"/>
          <p:cNvSpPr>
            <a:spLocks noChangeArrowheads="1"/>
          </p:cNvSpPr>
          <p:nvPr/>
        </p:nvSpPr>
        <p:spPr bwMode="auto">
          <a:xfrm>
            <a:off x="5105400" y="37338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입학시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</a:t>
            </a:r>
            <a:r>
              <a:rPr lang="ko-KR" altLang="en-US" sz="1400" b="0" i="1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12" name="Rectangle 23"/>
          <p:cNvSpPr>
            <a:spLocks noChangeArrowheads="1"/>
          </p:cNvSpPr>
          <p:nvPr/>
        </p:nvSpPr>
        <p:spPr bwMode="auto">
          <a:xfrm>
            <a:off x="7239000" y="1676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전공성적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13" name="Rectangle 24"/>
          <p:cNvSpPr>
            <a:spLocks noChangeArrowheads="1"/>
          </p:cNvSpPr>
          <p:nvPr/>
        </p:nvSpPr>
        <p:spPr bwMode="auto">
          <a:xfrm>
            <a:off x="7239000" y="2514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교양성적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14" name="Rectangle 25"/>
          <p:cNvSpPr>
            <a:spLocks noChangeArrowheads="1"/>
          </p:cNvSpPr>
          <p:nvPr/>
        </p:nvSpPr>
        <p:spPr bwMode="auto">
          <a:xfrm>
            <a:off x="72390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수능성적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3915" name="Line 26"/>
          <p:cNvSpPr>
            <a:spLocks noChangeShapeType="1"/>
          </p:cNvSpPr>
          <p:nvPr/>
        </p:nvSpPr>
        <p:spPr bwMode="auto">
          <a:xfrm flipH="1" flipV="1">
            <a:off x="1905000" y="15240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16" name="Line 27"/>
          <p:cNvSpPr>
            <a:spLocks noChangeShapeType="1"/>
          </p:cNvSpPr>
          <p:nvPr/>
        </p:nvSpPr>
        <p:spPr bwMode="auto">
          <a:xfrm flipH="1">
            <a:off x="1905000" y="20574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17" name="Line 28"/>
          <p:cNvSpPr>
            <a:spLocks noChangeShapeType="1"/>
          </p:cNvSpPr>
          <p:nvPr/>
        </p:nvSpPr>
        <p:spPr bwMode="auto">
          <a:xfrm flipH="1" flipV="1">
            <a:off x="1905000" y="32004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18" name="Line 29"/>
          <p:cNvSpPr>
            <a:spLocks noChangeShapeType="1"/>
          </p:cNvSpPr>
          <p:nvPr/>
        </p:nvSpPr>
        <p:spPr bwMode="auto">
          <a:xfrm flipH="1">
            <a:off x="1905000" y="3733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19" name="Line 30"/>
          <p:cNvSpPr>
            <a:spLocks noChangeShapeType="1"/>
          </p:cNvSpPr>
          <p:nvPr/>
        </p:nvSpPr>
        <p:spPr bwMode="auto">
          <a:xfrm flipH="1">
            <a:off x="1905000" y="4876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0" name="Line 31"/>
          <p:cNvSpPr>
            <a:spLocks noChangeShapeType="1"/>
          </p:cNvSpPr>
          <p:nvPr/>
        </p:nvSpPr>
        <p:spPr bwMode="auto">
          <a:xfrm flipV="1">
            <a:off x="6400800" y="1981200"/>
            <a:ext cx="838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1" name="Line 32"/>
          <p:cNvSpPr>
            <a:spLocks noChangeShapeType="1"/>
          </p:cNvSpPr>
          <p:nvPr/>
        </p:nvSpPr>
        <p:spPr bwMode="auto">
          <a:xfrm>
            <a:off x="6477000" y="24384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2" name="Line 33"/>
          <p:cNvSpPr>
            <a:spLocks noChangeShapeType="1"/>
          </p:cNvSpPr>
          <p:nvPr/>
        </p:nvSpPr>
        <p:spPr bwMode="auto">
          <a:xfrm>
            <a:off x="6477000" y="4038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3" name="Line 34"/>
          <p:cNvSpPr>
            <a:spLocks noChangeShapeType="1"/>
          </p:cNvSpPr>
          <p:nvPr/>
        </p:nvSpPr>
        <p:spPr bwMode="auto">
          <a:xfrm>
            <a:off x="3505200" y="22098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4" name="Line 35"/>
          <p:cNvSpPr>
            <a:spLocks noChangeShapeType="1"/>
          </p:cNvSpPr>
          <p:nvPr/>
        </p:nvSpPr>
        <p:spPr bwMode="auto">
          <a:xfrm>
            <a:off x="3505200" y="3886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5" name="Freeform 36"/>
          <p:cNvSpPr>
            <a:spLocks/>
          </p:cNvSpPr>
          <p:nvPr/>
        </p:nvSpPr>
        <p:spPr bwMode="auto">
          <a:xfrm>
            <a:off x="2273300" y="2133600"/>
            <a:ext cx="698500" cy="2590800"/>
          </a:xfrm>
          <a:custGeom>
            <a:avLst/>
            <a:gdLst>
              <a:gd name="T0" fmla="*/ 2147483646 w 440"/>
              <a:gd name="T1" fmla="*/ 0 h 1632"/>
              <a:gd name="T2" fmla="*/ 2147483646 w 440"/>
              <a:gd name="T3" fmla="*/ 2147483646 h 1632"/>
              <a:gd name="T4" fmla="*/ 2147483646 w 440"/>
              <a:gd name="T5" fmla="*/ 2147483646 h 1632"/>
              <a:gd name="T6" fmla="*/ 0 60000 65536"/>
              <a:gd name="T7" fmla="*/ 0 60000 65536"/>
              <a:gd name="T8" fmla="*/ 0 60000 65536"/>
              <a:gd name="T9" fmla="*/ 0 w 440"/>
              <a:gd name="T10" fmla="*/ 0 h 1632"/>
              <a:gd name="T11" fmla="*/ 440 w 440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1632">
                <a:moveTo>
                  <a:pt x="440" y="0"/>
                </a:moveTo>
                <a:cubicBezTo>
                  <a:pt x="228" y="320"/>
                  <a:pt x="16" y="640"/>
                  <a:pt x="8" y="912"/>
                </a:cubicBezTo>
                <a:cubicBezTo>
                  <a:pt x="0" y="1184"/>
                  <a:pt x="196" y="1408"/>
                  <a:pt x="392" y="16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6" name="Line 37"/>
          <p:cNvSpPr>
            <a:spLocks noChangeShapeType="1"/>
          </p:cNvSpPr>
          <p:nvPr/>
        </p:nvSpPr>
        <p:spPr bwMode="auto">
          <a:xfrm>
            <a:off x="4191000" y="19050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7" name="Line 38"/>
          <p:cNvSpPr>
            <a:spLocks noChangeShapeType="1"/>
          </p:cNvSpPr>
          <p:nvPr/>
        </p:nvSpPr>
        <p:spPr bwMode="auto">
          <a:xfrm flipV="1">
            <a:off x="4191000" y="2590800"/>
            <a:ext cx="10668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8" name="Line 39"/>
          <p:cNvSpPr>
            <a:spLocks noChangeShapeType="1"/>
          </p:cNvSpPr>
          <p:nvPr/>
        </p:nvSpPr>
        <p:spPr bwMode="auto">
          <a:xfrm>
            <a:off x="4191000" y="3581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29" name="Line 40"/>
          <p:cNvSpPr>
            <a:spLocks noChangeShapeType="1"/>
          </p:cNvSpPr>
          <p:nvPr/>
        </p:nvSpPr>
        <p:spPr bwMode="auto">
          <a:xfrm flipV="1">
            <a:off x="5791200" y="2667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3930" name="Rectangle 41"/>
          <p:cNvSpPr>
            <a:spLocks noChangeArrowheads="1"/>
          </p:cNvSpPr>
          <p:nvPr/>
        </p:nvSpPr>
        <p:spPr bwMode="auto">
          <a:xfrm>
            <a:off x="395288" y="1268413"/>
            <a:ext cx="492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ym typeface="Symbol" panose="05050102010706020507" pitchFamily="18" charset="2"/>
              </a:rPr>
              <a:t>δ</a:t>
            </a:r>
            <a:r>
              <a:rPr lang="en-US" altLang="ko-KR" sz="180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93931" name="Line 42"/>
          <p:cNvSpPr>
            <a:spLocks noChangeShapeType="1"/>
          </p:cNvSpPr>
          <p:nvPr/>
        </p:nvSpPr>
        <p:spPr bwMode="auto">
          <a:xfrm flipH="1">
            <a:off x="966788" y="149542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32" name="Rectangle 43"/>
          <p:cNvSpPr>
            <a:spLocks noChangeArrowheads="1"/>
          </p:cNvSpPr>
          <p:nvPr/>
        </p:nvSpPr>
        <p:spPr bwMode="auto">
          <a:xfrm>
            <a:off x="400050" y="2127250"/>
            <a:ext cx="492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ym typeface="Symbol" panose="05050102010706020507" pitchFamily="18" charset="2"/>
              </a:rPr>
              <a:t>δ</a:t>
            </a:r>
            <a:r>
              <a:rPr lang="en-US" altLang="ko-KR" sz="180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93933" name="Line 44"/>
          <p:cNvSpPr>
            <a:spLocks noChangeShapeType="1"/>
          </p:cNvSpPr>
          <p:nvPr/>
        </p:nvSpPr>
        <p:spPr bwMode="auto">
          <a:xfrm flipH="1">
            <a:off x="971550" y="23526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34" name="Rectangle 45"/>
          <p:cNvSpPr>
            <a:spLocks noChangeArrowheads="1"/>
          </p:cNvSpPr>
          <p:nvPr/>
        </p:nvSpPr>
        <p:spPr bwMode="auto">
          <a:xfrm>
            <a:off x="400050" y="2990850"/>
            <a:ext cx="492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ym typeface="Symbol" panose="05050102010706020507" pitchFamily="18" charset="2"/>
              </a:rPr>
              <a:t>δ</a:t>
            </a:r>
            <a:r>
              <a:rPr lang="en-US" altLang="ko-KR" sz="180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93935" name="Line 46"/>
          <p:cNvSpPr>
            <a:spLocks noChangeShapeType="1"/>
          </p:cNvSpPr>
          <p:nvPr/>
        </p:nvSpPr>
        <p:spPr bwMode="auto">
          <a:xfrm flipH="1">
            <a:off x="971550" y="32162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36" name="Rectangle 47"/>
          <p:cNvSpPr>
            <a:spLocks noChangeArrowheads="1"/>
          </p:cNvSpPr>
          <p:nvPr/>
        </p:nvSpPr>
        <p:spPr bwMode="auto">
          <a:xfrm>
            <a:off x="400050" y="3789363"/>
            <a:ext cx="492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ym typeface="Symbol" panose="05050102010706020507" pitchFamily="18" charset="2"/>
              </a:rPr>
              <a:t>δ</a:t>
            </a:r>
            <a:r>
              <a:rPr lang="en-US" altLang="ko-KR" sz="180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293937" name="Line 48"/>
          <p:cNvSpPr>
            <a:spLocks noChangeShapeType="1"/>
          </p:cNvSpPr>
          <p:nvPr/>
        </p:nvSpPr>
        <p:spPr bwMode="auto">
          <a:xfrm flipH="1">
            <a:off x="971550" y="401478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38" name="Rectangle 49"/>
          <p:cNvSpPr>
            <a:spLocks noChangeArrowheads="1"/>
          </p:cNvSpPr>
          <p:nvPr/>
        </p:nvSpPr>
        <p:spPr bwMode="auto">
          <a:xfrm>
            <a:off x="400050" y="4646613"/>
            <a:ext cx="492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ym typeface="Symbol" panose="05050102010706020507" pitchFamily="18" charset="2"/>
              </a:rPr>
              <a:t>δ</a:t>
            </a:r>
            <a:r>
              <a:rPr lang="en-US" altLang="ko-KR" sz="1800" baseline="-25000">
                <a:sym typeface="Symbol" panose="05050102010706020507" pitchFamily="18" charset="2"/>
              </a:rPr>
              <a:t>5</a:t>
            </a:r>
          </a:p>
        </p:txBody>
      </p:sp>
      <p:sp>
        <p:nvSpPr>
          <p:cNvPr id="293939" name="Line 50"/>
          <p:cNvSpPr>
            <a:spLocks noChangeShapeType="1"/>
          </p:cNvSpPr>
          <p:nvPr/>
        </p:nvSpPr>
        <p:spPr bwMode="auto">
          <a:xfrm flipH="1">
            <a:off x="971550" y="487203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40" name="Rectangle 51"/>
          <p:cNvSpPr>
            <a:spLocks noChangeArrowheads="1"/>
          </p:cNvSpPr>
          <p:nvPr/>
        </p:nvSpPr>
        <p:spPr bwMode="auto">
          <a:xfrm>
            <a:off x="8175625" y="1773238"/>
            <a:ext cx="492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ym typeface="Symbol" panose="05050102010706020507" pitchFamily="18" charset="2"/>
              </a:rPr>
              <a:t>ε</a:t>
            </a:r>
            <a:r>
              <a:rPr lang="en-US" altLang="ko-KR" sz="180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93941" name="Line 52"/>
          <p:cNvSpPr>
            <a:spLocks noChangeShapeType="1"/>
          </p:cNvSpPr>
          <p:nvPr/>
        </p:nvSpPr>
        <p:spPr bwMode="auto">
          <a:xfrm flipH="1">
            <a:off x="7956550" y="20002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42" name="Rectangle 53"/>
          <p:cNvSpPr>
            <a:spLocks noChangeArrowheads="1"/>
          </p:cNvSpPr>
          <p:nvPr/>
        </p:nvSpPr>
        <p:spPr bwMode="auto">
          <a:xfrm>
            <a:off x="8175625" y="2571750"/>
            <a:ext cx="492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ym typeface="Symbol" panose="05050102010706020507" pitchFamily="18" charset="2"/>
              </a:rPr>
              <a:t>ε</a:t>
            </a:r>
            <a:r>
              <a:rPr lang="en-US" altLang="ko-KR" sz="180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93943" name="Line 54"/>
          <p:cNvSpPr>
            <a:spLocks noChangeShapeType="1"/>
          </p:cNvSpPr>
          <p:nvPr/>
        </p:nvSpPr>
        <p:spPr bwMode="auto">
          <a:xfrm flipH="1">
            <a:off x="7956550" y="279876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44" name="Rectangle 55"/>
          <p:cNvSpPr>
            <a:spLocks noChangeArrowheads="1"/>
          </p:cNvSpPr>
          <p:nvPr/>
        </p:nvSpPr>
        <p:spPr bwMode="auto">
          <a:xfrm>
            <a:off x="8175625" y="3795713"/>
            <a:ext cx="492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ym typeface="Symbol" panose="05050102010706020507" pitchFamily="18" charset="2"/>
              </a:rPr>
              <a:t>ε</a:t>
            </a:r>
            <a:r>
              <a:rPr lang="en-US" altLang="ko-KR" sz="180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93945" name="Line 56"/>
          <p:cNvSpPr>
            <a:spLocks noChangeShapeType="1"/>
          </p:cNvSpPr>
          <p:nvPr/>
        </p:nvSpPr>
        <p:spPr bwMode="auto">
          <a:xfrm flipH="1">
            <a:off x="7956550" y="402272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46" name="Rectangle 57"/>
          <p:cNvSpPr>
            <a:spLocks noChangeArrowheads="1"/>
          </p:cNvSpPr>
          <p:nvPr/>
        </p:nvSpPr>
        <p:spPr bwMode="auto">
          <a:xfrm>
            <a:off x="5575300" y="1341438"/>
            <a:ext cx="384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93947" name="Rectangle 58"/>
          <p:cNvSpPr>
            <a:spLocks noChangeArrowheads="1"/>
          </p:cNvSpPr>
          <p:nvPr/>
        </p:nvSpPr>
        <p:spPr bwMode="auto">
          <a:xfrm>
            <a:off x="5627688" y="457517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93948" name="Line 59"/>
          <p:cNvSpPr>
            <a:spLocks noChangeShapeType="1"/>
          </p:cNvSpPr>
          <p:nvPr/>
        </p:nvSpPr>
        <p:spPr bwMode="auto">
          <a:xfrm flipV="1">
            <a:off x="5805488" y="432752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49" name="Line 60"/>
          <p:cNvSpPr>
            <a:spLocks noChangeShapeType="1"/>
          </p:cNvSpPr>
          <p:nvPr/>
        </p:nvSpPr>
        <p:spPr bwMode="auto">
          <a:xfrm flipV="1">
            <a:off x="5776913" y="180181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3950" name="Rectangle 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(1) </a:t>
            </a:r>
            <a:r>
              <a:rPr lang="ko-KR" altLang="en-US"/>
              <a:t>오차변수</a:t>
            </a:r>
          </a:p>
        </p:txBody>
      </p:sp>
    </p:spTree>
    <p:extLst>
      <p:ext uri="{BB962C8B-B14F-4D97-AF65-F5344CB8AC3E}">
        <p14:creationId xmlns:p14="http://schemas.microsoft.com/office/powerpoint/2010/main" val="5796708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556BEC7-7625-48E9-BC17-441AC00FDA9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94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참조</a:t>
            </a:r>
            <a:r>
              <a:rPr lang="en-US" altLang="ko-KR"/>
              <a:t>: </a:t>
            </a:r>
            <a:r>
              <a:rPr lang="ko-KR" altLang="en-US"/>
              <a:t>오차변수들간의 연관성</a:t>
            </a:r>
          </a:p>
        </p:txBody>
      </p:sp>
      <p:pic>
        <p:nvPicPr>
          <p:cNvPr id="294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3965575" cy="435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2949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981075"/>
            <a:ext cx="2906713" cy="219233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918" name="직선 화살표 연결선 10"/>
          <p:cNvCxnSpPr>
            <a:cxnSpLocks noChangeShapeType="1"/>
          </p:cNvCxnSpPr>
          <p:nvPr/>
        </p:nvCxnSpPr>
        <p:spPr bwMode="auto">
          <a:xfrm rot="10800000">
            <a:off x="4286250" y="2000250"/>
            <a:ext cx="357188" cy="1588"/>
          </a:xfrm>
          <a:prstGeom prst="straightConnector1">
            <a:avLst/>
          </a:prstGeom>
          <a:noFill/>
          <a:ln w="25400" cap="rnd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4919" name="Oval 7"/>
          <p:cNvSpPr>
            <a:spLocks noChangeArrowheads="1"/>
          </p:cNvSpPr>
          <p:nvPr/>
        </p:nvSpPr>
        <p:spPr bwMode="auto">
          <a:xfrm>
            <a:off x="4762500" y="4314825"/>
            <a:ext cx="647700" cy="431800"/>
          </a:xfrm>
          <a:prstGeom prst="ellipse">
            <a:avLst/>
          </a:prstGeom>
          <a:solidFill>
            <a:srgbClr val="FFFF99"/>
          </a:solidFill>
          <a:ln w="12700" cap="rnd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4920" name="Oval 8"/>
          <p:cNvSpPr>
            <a:spLocks noChangeArrowheads="1"/>
          </p:cNvSpPr>
          <p:nvPr/>
        </p:nvSpPr>
        <p:spPr bwMode="auto">
          <a:xfrm>
            <a:off x="4762500" y="5178425"/>
            <a:ext cx="647700" cy="431800"/>
          </a:xfrm>
          <a:prstGeom prst="ellipse">
            <a:avLst/>
          </a:prstGeom>
          <a:solidFill>
            <a:srgbClr val="FFFF99"/>
          </a:solidFill>
          <a:ln w="12700" cap="rnd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4921" name="Oval 9"/>
          <p:cNvSpPr>
            <a:spLocks noChangeArrowheads="1"/>
          </p:cNvSpPr>
          <p:nvPr/>
        </p:nvSpPr>
        <p:spPr bwMode="auto">
          <a:xfrm>
            <a:off x="4762500" y="5970588"/>
            <a:ext cx="647700" cy="431800"/>
          </a:xfrm>
          <a:prstGeom prst="ellipse">
            <a:avLst/>
          </a:prstGeom>
          <a:solidFill>
            <a:srgbClr val="FFFF99"/>
          </a:solidFill>
          <a:ln w="6350" cap="rnd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4922" name="Oval 11"/>
          <p:cNvSpPr>
            <a:spLocks noChangeArrowheads="1"/>
          </p:cNvSpPr>
          <p:nvPr/>
        </p:nvSpPr>
        <p:spPr bwMode="auto">
          <a:xfrm>
            <a:off x="4762500" y="3449638"/>
            <a:ext cx="647700" cy="431800"/>
          </a:xfrm>
          <a:prstGeom prst="ellipse">
            <a:avLst/>
          </a:prstGeom>
          <a:solidFill>
            <a:srgbClr val="FFFF99"/>
          </a:solidFill>
          <a:ln w="12700" cap="rnd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4923" name="Rectangle 12"/>
          <p:cNvSpPr>
            <a:spLocks noChangeArrowheads="1"/>
          </p:cNvSpPr>
          <p:nvPr/>
        </p:nvSpPr>
        <p:spPr bwMode="auto">
          <a:xfrm>
            <a:off x="5657850" y="34004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민주적</a:t>
            </a:r>
            <a:endParaRPr lang="en-US" altLang="ko-KR" sz="1400" b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양육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4924" name="Rectangle 13"/>
          <p:cNvSpPr>
            <a:spLocks noChangeArrowheads="1"/>
          </p:cNvSpPr>
          <p:nvPr/>
        </p:nvSpPr>
        <p:spPr bwMode="auto">
          <a:xfrm>
            <a:off x="5657850" y="42386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강압적</a:t>
            </a:r>
            <a:endParaRPr lang="en-US" altLang="ko-KR" sz="1400" b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양육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4925" name="Rectangle 14"/>
          <p:cNvSpPr>
            <a:spLocks noChangeArrowheads="1"/>
          </p:cNvSpPr>
          <p:nvPr/>
        </p:nvSpPr>
        <p:spPr bwMode="auto">
          <a:xfrm>
            <a:off x="5657850" y="50768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민주적</a:t>
            </a:r>
            <a:endParaRPr lang="en-US" altLang="ko-KR" sz="1400" b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양육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4926" name="Rectangle 15"/>
          <p:cNvSpPr>
            <a:spLocks noChangeArrowheads="1"/>
          </p:cNvSpPr>
          <p:nvPr/>
        </p:nvSpPr>
        <p:spPr bwMode="auto">
          <a:xfrm>
            <a:off x="5657850" y="59150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강압적</a:t>
            </a:r>
            <a:endParaRPr lang="en-US" altLang="ko-KR" sz="1400" b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양육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4927" name="Oval 17"/>
          <p:cNvSpPr>
            <a:spLocks noChangeArrowheads="1"/>
          </p:cNvSpPr>
          <p:nvPr/>
        </p:nvSpPr>
        <p:spPr bwMode="auto">
          <a:xfrm>
            <a:off x="7304088" y="3690938"/>
            <a:ext cx="1371600" cy="817562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>
                <a:solidFill>
                  <a:schemeClr val="tx1"/>
                </a:solidFill>
              </a:rPr>
              <a:t>아버지의</a:t>
            </a:r>
            <a:endParaRPr lang="en-US" altLang="ko-KR" b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>
                <a:solidFill>
                  <a:schemeClr val="tx1"/>
                </a:solidFill>
              </a:rPr>
              <a:t>양육태도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4928" name="Oval 18"/>
          <p:cNvSpPr>
            <a:spLocks noChangeArrowheads="1"/>
          </p:cNvSpPr>
          <p:nvPr/>
        </p:nvSpPr>
        <p:spPr bwMode="auto">
          <a:xfrm>
            <a:off x="7291388" y="5394325"/>
            <a:ext cx="1371600" cy="766763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>
                <a:solidFill>
                  <a:schemeClr val="tx1"/>
                </a:solidFill>
              </a:rPr>
              <a:t>어머니의</a:t>
            </a:r>
            <a:endParaRPr lang="en-US" altLang="ko-KR" b="0">
              <a:solidFill>
                <a:schemeClr val="tx1"/>
              </a:solidFill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>
                <a:solidFill>
                  <a:schemeClr val="tx1"/>
                </a:solidFill>
              </a:rPr>
              <a:t>양육태도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4929" name="Line 25"/>
          <p:cNvSpPr>
            <a:spLocks noChangeShapeType="1"/>
          </p:cNvSpPr>
          <p:nvPr/>
        </p:nvSpPr>
        <p:spPr bwMode="auto">
          <a:xfrm flipH="1" flipV="1">
            <a:off x="6343650" y="3705225"/>
            <a:ext cx="990600" cy="300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4930" name="Line 26"/>
          <p:cNvSpPr>
            <a:spLocks noChangeShapeType="1"/>
          </p:cNvSpPr>
          <p:nvPr/>
        </p:nvSpPr>
        <p:spPr bwMode="auto">
          <a:xfrm flipH="1">
            <a:off x="6343650" y="4238625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4931" name="Line 27"/>
          <p:cNvSpPr>
            <a:spLocks noChangeShapeType="1"/>
          </p:cNvSpPr>
          <p:nvPr/>
        </p:nvSpPr>
        <p:spPr bwMode="auto">
          <a:xfrm flipH="1" flipV="1">
            <a:off x="6343650" y="5381625"/>
            <a:ext cx="99060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4932" name="Line 28"/>
          <p:cNvSpPr>
            <a:spLocks noChangeShapeType="1"/>
          </p:cNvSpPr>
          <p:nvPr/>
        </p:nvSpPr>
        <p:spPr bwMode="auto">
          <a:xfrm flipH="1">
            <a:off x="6343650" y="5915025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4933" name="Line 33"/>
          <p:cNvSpPr>
            <a:spLocks noChangeShapeType="1"/>
          </p:cNvSpPr>
          <p:nvPr/>
        </p:nvSpPr>
        <p:spPr bwMode="auto">
          <a:xfrm flipH="1">
            <a:off x="7981950" y="4508500"/>
            <a:ext cx="0" cy="865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4934" name="Rectangle 40"/>
          <p:cNvSpPr>
            <a:spLocks noChangeArrowheads="1"/>
          </p:cNvSpPr>
          <p:nvPr/>
        </p:nvSpPr>
        <p:spPr bwMode="auto">
          <a:xfrm>
            <a:off x="4833938" y="3494088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94935" name="Line 41"/>
          <p:cNvSpPr>
            <a:spLocks noChangeShapeType="1"/>
          </p:cNvSpPr>
          <p:nvPr/>
        </p:nvSpPr>
        <p:spPr bwMode="auto">
          <a:xfrm flipH="1">
            <a:off x="5405438" y="36766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4936" name="Rectangle 42"/>
          <p:cNvSpPr>
            <a:spLocks noChangeArrowheads="1"/>
          </p:cNvSpPr>
          <p:nvPr/>
        </p:nvSpPr>
        <p:spPr bwMode="auto">
          <a:xfrm>
            <a:off x="4838700" y="4308475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94937" name="Line 43"/>
          <p:cNvSpPr>
            <a:spLocks noChangeShapeType="1"/>
          </p:cNvSpPr>
          <p:nvPr/>
        </p:nvSpPr>
        <p:spPr bwMode="auto">
          <a:xfrm flipH="1">
            <a:off x="5410200" y="453390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4938" name="Rectangle 44"/>
          <p:cNvSpPr>
            <a:spLocks noChangeArrowheads="1"/>
          </p:cNvSpPr>
          <p:nvPr/>
        </p:nvSpPr>
        <p:spPr bwMode="auto">
          <a:xfrm>
            <a:off x="4838700" y="5172075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94939" name="Line 45"/>
          <p:cNvSpPr>
            <a:spLocks noChangeShapeType="1"/>
          </p:cNvSpPr>
          <p:nvPr/>
        </p:nvSpPr>
        <p:spPr bwMode="auto">
          <a:xfrm flipH="1">
            <a:off x="5410200" y="539750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4940" name="Rectangle 46"/>
          <p:cNvSpPr>
            <a:spLocks noChangeArrowheads="1"/>
          </p:cNvSpPr>
          <p:nvPr/>
        </p:nvSpPr>
        <p:spPr bwMode="auto">
          <a:xfrm>
            <a:off x="4838700" y="5970588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294941" name="Line 47"/>
          <p:cNvSpPr>
            <a:spLocks noChangeShapeType="1"/>
          </p:cNvSpPr>
          <p:nvPr/>
        </p:nvSpPr>
        <p:spPr bwMode="auto">
          <a:xfrm flipH="1">
            <a:off x="5410200" y="619601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4942" name="Text Box 61"/>
          <p:cNvSpPr txBox="1">
            <a:spLocks noChangeArrowheads="1"/>
          </p:cNvSpPr>
          <p:nvPr/>
        </p:nvSpPr>
        <p:spPr bwMode="auto">
          <a:xfrm>
            <a:off x="5338763" y="32273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4943" name="Text Box 62"/>
          <p:cNvSpPr txBox="1">
            <a:spLocks noChangeArrowheads="1"/>
          </p:cNvSpPr>
          <p:nvPr/>
        </p:nvSpPr>
        <p:spPr bwMode="auto">
          <a:xfrm>
            <a:off x="5338763" y="416401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4944" name="Text Box 63"/>
          <p:cNvSpPr txBox="1">
            <a:spLocks noChangeArrowheads="1"/>
          </p:cNvSpPr>
          <p:nvPr/>
        </p:nvSpPr>
        <p:spPr bwMode="auto">
          <a:xfrm>
            <a:off x="5338763" y="502761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4945" name="Text Box 64"/>
          <p:cNvSpPr txBox="1">
            <a:spLocks noChangeArrowheads="1"/>
          </p:cNvSpPr>
          <p:nvPr/>
        </p:nvSpPr>
        <p:spPr bwMode="auto">
          <a:xfrm>
            <a:off x="5338763" y="581977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4946" name="자유형 63"/>
          <p:cNvSpPr>
            <a:spLocks/>
          </p:cNvSpPr>
          <p:nvPr/>
        </p:nvSpPr>
        <p:spPr bwMode="auto">
          <a:xfrm>
            <a:off x="4333875" y="3695700"/>
            <a:ext cx="360363" cy="1700213"/>
          </a:xfrm>
          <a:custGeom>
            <a:avLst/>
            <a:gdLst>
              <a:gd name="T0" fmla="*/ 352848 w 360608"/>
              <a:gd name="T1" fmla="*/ 0 h 1700011"/>
              <a:gd name="T2" fmla="*/ 0 w 360608"/>
              <a:gd name="T3" fmla="*/ 930806 h 1700011"/>
              <a:gd name="T4" fmla="*/ 352848 w 360608"/>
              <a:gd name="T5" fmla="*/ 1706486 h 1700011"/>
              <a:gd name="T6" fmla="*/ 0 60000 65536"/>
              <a:gd name="T7" fmla="*/ 0 60000 65536"/>
              <a:gd name="T8" fmla="*/ 0 60000 65536"/>
              <a:gd name="T9" fmla="*/ 0 w 360608"/>
              <a:gd name="T10" fmla="*/ 0 h 1700011"/>
              <a:gd name="T11" fmla="*/ 360608 w 360608"/>
              <a:gd name="T12" fmla="*/ 1700011 h 17000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0608" h="1700011">
                <a:moveTo>
                  <a:pt x="360608" y="0"/>
                </a:moveTo>
                <a:cubicBezTo>
                  <a:pt x="180304" y="321972"/>
                  <a:pt x="0" y="643944"/>
                  <a:pt x="0" y="927279"/>
                </a:cubicBezTo>
                <a:cubicBezTo>
                  <a:pt x="0" y="1210614"/>
                  <a:pt x="180304" y="1455312"/>
                  <a:pt x="360608" y="1700011"/>
                </a:cubicBezTo>
              </a:path>
            </a:pathLst>
          </a:custGeom>
          <a:noFill/>
          <a:ln w="12700" cap="rnd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4947" name="자유형 64"/>
          <p:cNvSpPr>
            <a:spLocks/>
          </p:cNvSpPr>
          <p:nvPr/>
        </p:nvSpPr>
        <p:spPr bwMode="auto">
          <a:xfrm>
            <a:off x="4310063" y="4465638"/>
            <a:ext cx="360362" cy="1700212"/>
          </a:xfrm>
          <a:custGeom>
            <a:avLst/>
            <a:gdLst>
              <a:gd name="T0" fmla="*/ 352819 w 360608"/>
              <a:gd name="T1" fmla="*/ 0 h 1700011"/>
              <a:gd name="T2" fmla="*/ 0 w 360608"/>
              <a:gd name="T3" fmla="*/ 930799 h 1700011"/>
              <a:gd name="T4" fmla="*/ 352819 w 360608"/>
              <a:gd name="T5" fmla="*/ 1706453 h 1700011"/>
              <a:gd name="T6" fmla="*/ 0 60000 65536"/>
              <a:gd name="T7" fmla="*/ 0 60000 65536"/>
              <a:gd name="T8" fmla="*/ 0 60000 65536"/>
              <a:gd name="T9" fmla="*/ 0 w 360608"/>
              <a:gd name="T10" fmla="*/ 0 h 1700011"/>
              <a:gd name="T11" fmla="*/ 360608 w 360608"/>
              <a:gd name="T12" fmla="*/ 1700011 h 17000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0608" h="1700011">
                <a:moveTo>
                  <a:pt x="360608" y="0"/>
                </a:moveTo>
                <a:cubicBezTo>
                  <a:pt x="180304" y="321972"/>
                  <a:pt x="0" y="643944"/>
                  <a:pt x="0" y="927279"/>
                </a:cubicBezTo>
                <a:cubicBezTo>
                  <a:pt x="0" y="1210614"/>
                  <a:pt x="180304" y="1455312"/>
                  <a:pt x="360608" y="1700011"/>
                </a:cubicBezTo>
              </a:path>
            </a:pathLst>
          </a:custGeom>
          <a:noFill/>
          <a:ln w="12700" cap="rnd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4948" name="Text Box 61"/>
          <p:cNvSpPr txBox="1">
            <a:spLocks noChangeArrowheads="1"/>
          </p:cNvSpPr>
          <p:nvPr/>
        </p:nvSpPr>
        <p:spPr bwMode="auto">
          <a:xfrm>
            <a:off x="6686550" y="3494088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4949" name="Text Box 61"/>
          <p:cNvSpPr txBox="1">
            <a:spLocks noChangeArrowheads="1"/>
          </p:cNvSpPr>
          <p:nvPr/>
        </p:nvSpPr>
        <p:spPr bwMode="auto">
          <a:xfrm>
            <a:off x="6686550" y="5149850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4950" name="모서리가 둥근 직사각형 41"/>
          <p:cNvSpPr>
            <a:spLocks noChangeArrowheads="1"/>
          </p:cNvSpPr>
          <p:nvPr/>
        </p:nvSpPr>
        <p:spPr bwMode="auto">
          <a:xfrm>
            <a:off x="1984375" y="5573713"/>
            <a:ext cx="2084388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Wheaton_All.amw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4951" name="모서리가 둥근 직사각형 41"/>
          <p:cNvSpPr>
            <a:spLocks noChangeArrowheads="1"/>
          </p:cNvSpPr>
          <p:nvPr/>
        </p:nvSpPr>
        <p:spPr bwMode="auto">
          <a:xfrm>
            <a:off x="374650" y="5567363"/>
            <a:ext cx="146050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Wheaton.sav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3069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938" name="Picture 8" descr="C:\Users\1000and0\AppData\Local\Temp\SNAGHTML20ab8b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1052513"/>
            <a:ext cx="7643812" cy="5184775"/>
          </a:xfrm>
          <a:noFill/>
        </p:spPr>
      </p:pic>
      <p:sp>
        <p:nvSpPr>
          <p:cNvPr id="29593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6146BE2-5005-4965-9A35-46265703820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95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Warning (Error) Message </a:t>
            </a:r>
          </a:p>
        </p:txBody>
      </p:sp>
      <p:pic>
        <p:nvPicPr>
          <p:cNvPr id="295941" name="Picture 8" descr="C:\Users\1000and0\AppData\Local\Temp\SNAGHTML20f71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571625"/>
            <a:ext cx="2405062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942" name="Picture 10" descr="C:\Users\1000and0\AppData\Local\Temp\SNAGHTML20fc2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4214813"/>
            <a:ext cx="592931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83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참조</a:t>
            </a:r>
            <a:r>
              <a:rPr lang="en-US" altLang="ko-KR"/>
              <a:t>&gt; Sobel test calculator - Quantpsy.org</a:t>
            </a:r>
            <a:endParaRPr lang="ko-KR" altLang="en-US"/>
          </a:p>
        </p:txBody>
      </p:sp>
      <p:pic>
        <p:nvPicPr>
          <p:cNvPr id="19763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76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BDD1344-8DCC-4C4F-B882-0A35E87E9EF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569580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BDE01D29-693C-42FD-B240-5C5B43B2BFC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96963" name="Oval 2"/>
          <p:cNvSpPr>
            <a:spLocks noChangeArrowheads="1"/>
          </p:cNvSpPr>
          <p:nvPr/>
        </p:nvSpPr>
        <p:spPr bwMode="auto">
          <a:xfrm>
            <a:off x="5480050" y="4581525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64" name="Oval 3"/>
          <p:cNvSpPr>
            <a:spLocks noChangeArrowheads="1"/>
          </p:cNvSpPr>
          <p:nvPr/>
        </p:nvSpPr>
        <p:spPr bwMode="auto">
          <a:xfrm>
            <a:off x="5435600" y="1341438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65" name="Oval 4"/>
          <p:cNvSpPr>
            <a:spLocks noChangeArrowheads="1"/>
          </p:cNvSpPr>
          <p:nvPr/>
        </p:nvSpPr>
        <p:spPr bwMode="auto">
          <a:xfrm>
            <a:off x="8172450" y="37893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66" name="Oval 5"/>
          <p:cNvSpPr>
            <a:spLocks noChangeArrowheads="1"/>
          </p:cNvSpPr>
          <p:nvPr/>
        </p:nvSpPr>
        <p:spPr bwMode="auto">
          <a:xfrm>
            <a:off x="8172450" y="25654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67" name="Oval 6"/>
          <p:cNvSpPr>
            <a:spLocks noChangeArrowheads="1"/>
          </p:cNvSpPr>
          <p:nvPr/>
        </p:nvSpPr>
        <p:spPr bwMode="auto">
          <a:xfrm>
            <a:off x="8172450" y="1773238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68" name="Oval 7"/>
          <p:cNvSpPr>
            <a:spLocks noChangeArrowheads="1"/>
          </p:cNvSpPr>
          <p:nvPr/>
        </p:nvSpPr>
        <p:spPr bwMode="auto">
          <a:xfrm>
            <a:off x="323850" y="21336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69" name="Oval 8"/>
          <p:cNvSpPr>
            <a:spLocks noChangeArrowheads="1"/>
          </p:cNvSpPr>
          <p:nvPr/>
        </p:nvSpPr>
        <p:spPr bwMode="auto">
          <a:xfrm>
            <a:off x="323850" y="29972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70" name="Oval 9"/>
          <p:cNvSpPr>
            <a:spLocks noChangeArrowheads="1"/>
          </p:cNvSpPr>
          <p:nvPr/>
        </p:nvSpPr>
        <p:spPr bwMode="auto">
          <a:xfrm>
            <a:off x="323850" y="37893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71" name="Oval 10"/>
          <p:cNvSpPr>
            <a:spLocks noChangeArrowheads="1"/>
          </p:cNvSpPr>
          <p:nvPr/>
        </p:nvSpPr>
        <p:spPr bwMode="auto">
          <a:xfrm>
            <a:off x="323850" y="46529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72" name="Oval 11"/>
          <p:cNvSpPr>
            <a:spLocks noChangeArrowheads="1"/>
          </p:cNvSpPr>
          <p:nvPr/>
        </p:nvSpPr>
        <p:spPr bwMode="auto">
          <a:xfrm>
            <a:off x="323850" y="126841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6973" name="Rectangle 12"/>
          <p:cNvSpPr>
            <a:spLocks noChangeArrowheads="1"/>
          </p:cNvSpPr>
          <p:nvPr/>
        </p:nvSpPr>
        <p:spPr bwMode="auto">
          <a:xfrm>
            <a:off x="1219200" y="1219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국어점수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74" name="Rectangle 13"/>
          <p:cNvSpPr>
            <a:spLocks noChangeArrowheads="1"/>
          </p:cNvSpPr>
          <p:nvPr/>
        </p:nvSpPr>
        <p:spPr bwMode="auto">
          <a:xfrm>
            <a:off x="1219200" y="2057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영어점수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75" name="Rectangle 14"/>
          <p:cNvSpPr>
            <a:spLocks noChangeArrowheads="1"/>
          </p:cNvSpPr>
          <p:nvPr/>
        </p:nvSpPr>
        <p:spPr bwMode="auto">
          <a:xfrm>
            <a:off x="1219200" y="2895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76" name="Rectangle 15"/>
          <p:cNvSpPr>
            <a:spLocks noChangeArrowheads="1"/>
          </p:cNvSpPr>
          <p:nvPr/>
        </p:nvSpPr>
        <p:spPr bwMode="auto">
          <a:xfrm>
            <a:off x="12192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과학점수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4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77" name="Rectangle 16"/>
          <p:cNvSpPr>
            <a:spLocks noChangeArrowheads="1"/>
          </p:cNvSpPr>
          <p:nvPr/>
        </p:nvSpPr>
        <p:spPr bwMode="auto">
          <a:xfrm>
            <a:off x="1219200" y="4572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</a:rPr>
              <a:t>IQ</a:t>
            </a:r>
            <a:r>
              <a:rPr lang="ko-KR" altLang="en-US" sz="1400" b="0">
                <a:solidFill>
                  <a:schemeClr val="tx1"/>
                </a:solidFill>
              </a:rPr>
              <a:t>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5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78" name="Oval 17"/>
          <p:cNvSpPr>
            <a:spLocks noChangeArrowheads="1"/>
          </p:cNvSpPr>
          <p:nvPr/>
        </p:nvSpPr>
        <p:spPr bwMode="auto">
          <a:xfrm>
            <a:off x="2819400" y="16002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언어능력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79" name="Oval 18"/>
          <p:cNvSpPr>
            <a:spLocks noChangeArrowheads="1"/>
          </p:cNvSpPr>
          <p:nvPr/>
        </p:nvSpPr>
        <p:spPr bwMode="auto">
          <a:xfrm>
            <a:off x="2819400" y="32766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수리능력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80" name="Oval 19"/>
          <p:cNvSpPr>
            <a:spLocks noChangeArrowheads="1"/>
          </p:cNvSpPr>
          <p:nvPr/>
        </p:nvSpPr>
        <p:spPr bwMode="auto">
          <a:xfrm>
            <a:off x="2819400" y="45720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지능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81" name="Oval 20"/>
          <p:cNvSpPr>
            <a:spLocks noChangeArrowheads="1"/>
          </p:cNvSpPr>
          <p:nvPr/>
        </p:nvSpPr>
        <p:spPr bwMode="auto">
          <a:xfrm>
            <a:off x="5105400" y="20574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대학의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82" name="Oval 21"/>
          <p:cNvSpPr>
            <a:spLocks noChangeArrowheads="1"/>
          </p:cNvSpPr>
          <p:nvPr/>
        </p:nvSpPr>
        <p:spPr bwMode="auto">
          <a:xfrm>
            <a:off x="5105400" y="37338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입학시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</a:t>
            </a:r>
            <a:r>
              <a:rPr lang="ko-KR" altLang="en-US" sz="1400" b="0" i="1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83" name="Rectangle 22"/>
          <p:cNvSpPr>
            <a:spLocks noChangeArrowheads="1"/>
          </p:cNvSpPr>
          <p:nvPr/>
        </p:nvSpPr>
        <p:spPr bwMode="auto">
          <a:xfrm>
            <a:off x="7239000" y="1676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전공성적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84" name="Rectangle 23"/>
          <p:cNvSpPr>
            <a:spLocks noChangeArrowheads="1"/>
          </p:cNvSpPr>
          <p:nvPr/>
        </p:nvSpPr>
        <p:spPr bwMode="auto">
          <a:xfrm>
            <a:off x="7239000" y="2514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교양성적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85" name="Rectangle 24"/>
          <p:cNvSpPr>
            <a:spLocks noChangeArrowheads="1"/>
          </p:cNvSpPr>
          <p:nvPr/>
        </p:nvSpPr>
        <p:spPr bwMode="auto">
          <a:xfrm>
            <a:off x="72390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수능성적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296986" name="Line 25"/>
          <p:cNvSpPr>
            <a:spLocks noChangeShapeType="1"/>
          </p:cNvSpPr>
          <p:nvPr/>
        </p:nvSpPr>
        <p:spPr bwMode="auto">
          <a:xfrm flipH="1" flipV="1">
            <a:off x="1905000" y="15240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87" name="Line 26"/>
          <p:cNvSpPr>
            <a:spLocks noChangeShapeType="1"/>
          </p:cNvSpPr>
          <p:nvPr/>
        </p:nvSpPr>
        <p:spPr bwMode="auto">
          <a:xfrm flipH="1">
            <a:off x="1905000" y="20574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88" name="Line 27"/>
          <p:cNvSpPr>
            <a:spLocks noChangeShapeType="1"/>
          </p:cNvSpPr>
          <p:nvPr/>
        </p:nvSpPr>
        <p:spPr bwMode="auto">
          <a:xfrm flipH="1" flipV="1">
            <a:off x="1905000" y="32004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89" name="Line 28"/>
          <p:cNvSpPr>
            <a:spLocks noChangeShapeType="1"/>
          </p:cNvSpPr>
          <p:nvPr/>
        </p:nvSpPr>
        <p:spPr bwMode="auto">
          <a:xfrm flipH="1">
            <a:off x="1905000" y="3733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0" name="Line 29"/>
          <p:cNvSpPr>
            <a:spLocks noChangeShapeType="1"/>
          </p:cNvSpPr>
          <p:nvPr/>
        </p:nvSpPr>
        <p:spPr bwMode="auto">
          <a:xfrm flipH="1">
            <a:off x="1905000" y="4876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1" name="Line 30"/>
          <p:cNvSpPr>
            <a:spLocks noChangeShapeType="1"/>
          </p:cNvSpPr>
          <p:nvPr/>
        </p:nvSpPr>
        <p:spPr bwMode="auto">
          <a:xfrm flipV="1">
            <a:off x="6400800" y="1981200"/>
            <a:ext cx="838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2" name="Line 31"/>
          <p:cNvSpPr>
            <a:spLocks noChangeShapeType="1"/>
          </p:cNvSpPr>
          <p:nvPr/>
        </p:nvSpPr>
        <p:spPr bwMode="auto">
          <a:xfrm>
            <a:off x="6477000" y="24384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3" name="Line 32"/>
          <p:cNvSpPr>
            <a:spLocks noChangeShapeType="1"/>
          </p:cNvSpPr>
          <p:nvPr/>
        </p:nvSpPr>
        <p:spPr bwMode="auto">
          <a:xfrm>
            <a:off x="6477000" y="4038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4" name="Line 33"/>
          <p:cNvSpPr>
            <a:spLocks noChangeShapeType="1"/>
          </p:cNvSpPr>
          <p:nvPr/>
        </p:nvSpPr>
        <p:spPr bwMode="auto">
          <a:xfrm>
            <a:off x="3505200" y="22098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5" name="Line 34"/>
          <p:cNvSpPr>
            <a:spLocks noChangeShapeType="1"/>
          </p:cNvSpPr>
          <p:nvPr/>
        </p:nvSpPr>
        <p:spPr bwMode="auto">
          <a:xfrm>
            <a:off x="3505200" y="3886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6" name="Freeform 35"/>
          <p:cNvSpPr>
            <a:spLocks/>
          </p:cNvSpPr>
          <p:nvPr/>
        </p:nvSpPr>
        <p:spPr bwMode="auto">
          <a:xfrm>
            <a:off x="2273300" y="2133600"/>
            <a:ext cx="698500" cy="2590800"/>
          </a:xfrm>
          <a:custGeom>
            <a:avLst/>
            <a:gdLst>
              <a:gd name="T0" fmla="*/ 2147483646 w 440"/>
              <a:gd name="T1" fmla="*/ 0 h 1632"/>
              <a:gd name="T2" fmla="*/ 2147483646 w 440"/>
              <a:gd name="T3" fmla="*/ 2147483646 h 1632"/>
              <a:gd name="T4" fmla="*/ 2147483646 w 440"/>
              <a:gd name="T5" fmla="*/ 2147483646 h 1632"/>
              <a:gd name="T6" fmla="*/ 0 60000 65536"/>
              <a:gd name="T7" fmla="*/ 0 60000 65536"/>
              <a:gd name="T8" fmla="*/ 0 60000 65536"/>
              <a:gd name="T9" fmla="*/ 0 w 440"/>
              <a:gd name="T10" fmla="*/ 0 h 1632"/>
              <a:gd name="T11" fmla="*/ 440 w 440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1632">
                <a:moveTo>
                  <a:pt x="440" y="0"/>
                </a:moveTo>
                <a:cubicBezTo>
                  <a:pt x="228" y="320"/>
                  <a:pt x="16" y="640"/>
                  <a:pt x="8" y="912"/>
                </a:cubicBezTo>
                <a:cubicBezTo>
                  <a:pt x="0" y="1184"/>
                  <a:pt x="196" y="1408"/>
                  <a:pt x="392" y="16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7" name="Line 36"/>
          <p:cNvSpPr>
            <a:spLocks noChangeShapeType="1"/>
          </p:cNvSpPr>
          <p:nvPr/>
        </p:nvSpPr>
        <p:spPr bwMode="auto">
          <a:xfrm>
            <a:off x="4191000" y="19050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8" name="Line 37"/>
          <p:cNvSpPr>
            <a:spLocks noChangeShapeType="1"/>
          </p:cNvSpPr>
          <p:nvPr/>
        </p:nvSpPr>
        <p:spPr bwMode="auto">
          <a:xfrm flipV="1">
            <a:off x="4191000" y="2590800"/>
            <a:ext cx="10668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6999" name="Line 38"/>
          <p:cNvSpPr>
            <a:spLocks noChangeShapeType="1"/>
          </p:cNvSpPr>
          <p:nvPr/>
        </p:nvSpPr>
        <p:spPr bwMode="auto">
          <a:xfrm>
            <a:off x="4191000" y="3581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00" name="Line 39"/>
          <p:cNvSpPr>
            <a:spLocks noChangeShapeType="1"/>
          </p:cNvSpPr>
          <p:nvPr/>
        </p:nvSpPr>
        <p:spPr bwMode="auto">
          <a:xfrm flipV="1">
            <a:off x="5791200" y="2667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7001" name="Rectangle 40"/>
          <p:cNvSpPr>
            <a:spLocks noChangeArrowheads="1"/>
          </p:cNvSpPr>
          <p:nvPr/>
        </p:nvSpPr>
        <p:spPr bwMode="auto">
          <a:xfrm>
            <a:off x="395288" y="1268413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97002" name="Line 41"/>
          <p:cNvSpPr>
            <a:spLocks noChangeShapeType="1"/>
          </p:cNvSpPr>
          <p:nvPr/>
        </p:nvSpPr>
        <p:spPr bwMode="auto">
          <a:xfrm flipH="1">
            <a:off x="966788" y="1495425"/>
            <a:ext cx="215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03" name="Rectangle 42"/>
          <p:cNvSpPr>
            <a:spLocks noChangeArrowheads="1"/>
          </p:cNvSpPr>
          <p:nvPr/>
        </p:nvSpPr>
        <p:spPr bwMode="auto">
          <a:xfrm>
            <a:off x="400050" y="21272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97004" name="Line 43"/>
          <p:cNvSpPr>
            <a:spLocks noChangeShapeType="1"/>
          </p:cNvSpPr>
          <p:nvPr/>
        </p:nvSpPr>
        <p:spPr bwMode="auto">
          <a:xfrm flipH="1">
            <a:off x="971550" y="2352675"/>
            <a:ext cx="215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05" name="Rectangle 44"/>
          <p:cNvSpPr>
            <a:spLocks noChangeArrowheads="1"/>
          </p:cNvSpPr>
          <p:nvPr/>
        </p:nvSpPr>
        <p:spPr bwMode="auto">
          <a:xfrm>
            <a:off x="400050" y="29908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97006" name="Line 45"/>
          <p:cNvSpPr>
            <a:spLocks noChangeShapeType="1"/>
          </p:cNvSpPr>
          <p:nvPr/>
        </p:nvSpPr>
        <p:spPr bwMode="auto">
          <a:xfrm flipH="1">
            <a:off x="971550" y="3216275"/>
            <a:ext cx="215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07" name="Rectangle 46"/>
          <p:cNvSpPr>
            <a:spLocks noChangeArrowheads="1"/>
          </p:cNvSpPr>
          <p:nvPr/>
        </p:nvSpPr>
        <p:spPr bwMode="auto">
          <a:xfrm>
            <a:off x="400050" y="3789363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297008" name="Line 47"/>
          <p:cNvSpPr>
            <a:spLocks noChangeShapeType="1"/>
          </p:cNvSpPr>
          <p:nvPr/>
        </p:nvSpPr>
        <p:spPr bwMode="auto">
          <a:xfrm flipH="1">
            <a:off x="971550" y="4014788"/>
            <a:ext cx="215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09" name="Rectangle 48"/>
          <p:cNvSpPr>
            <a:spLocks noChangeArrowheads="1"/>
          </p:cNvSpPr>
          <p:nvPr/>
        </p:nvSpPr>
        <p:spPr bwMode="auto">
          <a:xfrm>
            <a:off x="400050" y="4646613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5</a:t>
            </a:r>
          </a:p>
        </p:txBody>
      </p:sp>
      <p:sp>
        <p:nvSpPr>
          <p:cNvPr id="297010" name="Line 49"/>
          <p:cNvSpPr>
            <a:spLocks noChangeShapeType="1"/>
          </p:cNvSpPr>
          <p:nvPr/>
        </p:nvSpPr>
        <p:spPr bwMode="auto">
          <a:xfrm flipH="1">
            <a:off x="971550" y="4872038"/>
            <a:ext cx="215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11" name="Rectangle 50"/>
          <p:cNvSpPr>
            <a:spLocks noChangeArrowheads="1"/>
          </p:cNvSpPr>
          <p:nvPr/>
        </p:nvSpPr>
        <p:spPr bwMode="auto">
          <a:xfrm>
            <a:off x="8175625" y="1773238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97012" name="Line 51"/>
          <p:cNvSpPr>
            <a:spLocks noChangeShapeType="1"/>
          </p:cNvSpPr>
          <p:nvPr/>
        </p:nvSpPr>
        <p:spPr bwMode="auto">
          <a:xfrm flipH="1">
            <a:off x="7956550" y="2000250"/>
            <a:ext cx="215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13" name="Rectangle 52"/>
          <p:cNvSpPr>
            <a:spLocks noChangeArrowheads="1"/>
          </p:cNvSpPr>
          <p:nvPr/>
        </p:nvSpPr>
        <p:spPr bwMode="auto">
          <a:xfrm>
            <a:off x="8175625" y="25717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97014" name="Line 53"/>
          <p:cNvSpPr>
            <a:spLocks noChangeShapeType="1"/>
          </p:cNvSpPr>
          <p:nvPr/>
        </p:nvSpPr>
        <p:spPr bwMode="auto">
          <a:xfrm flipH="1">
            <a:off x="7956550" y="2798763"/>
            <a:ext cx="215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15" name="Rectangle 54"/>
          <p:cNvSpPr>
            <a:spLocks noChangeArrowheads="1"/>
          </p:cNvSpPr>
          <p:nvPr/>
        </p:nvSpPr>
        <p:spPr bwMode="auto">
          <a:xfrm>
            <a:off x="8175625" y="3795713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97016" name="Line 55"/>
          <p:cNvSpPr>
            <a:spLocks noChangeShapeType="1"/>
          </p:cNvSpPr>
          <p:nvPr/>
        </p:nvSpPr>
        <p:spPr bwMode="auto">
          <a:xfrm flipH="1">
            <a:off x="7956550" y="4022725"/>
            <a:ext cx="215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17" name="Rectangle 56"/>
          <p:cNvSpPr>
            <a:spLocks noChangeArrowheads="1"/>
          </p:cNvSpPr>
          <p:nvPr/>
        </p:nvSpPr>
        <p:spPr bwMode="auto">
          <a:xfrm>
            <a:off x="5575300" y="1341438"/>
            <a:ext cx="384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97018" name="Rectangle 57"/>
          <p:cNvSpPr>
            <a:spLocks noChangeArrowheads="1"/>
          </p:cNvSpPr>
          <p:nvPr/>
        </p:nvSpPr>
        <p:spPr bwMode="auto">
          <a:xfrm>
            <a:off x="5627688" y="457517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97019" name="Line 58"/>
          <p:cNvSpPr>
            <a:spLocks noChangeShapeType="1"/>
          </p:cNvSpPr>
          <p:nvPr/>
        </p:nvSpPr>
        <p:spPr bwMode="auto">
          <a:xfrm flipV="1">
            <a:off x="5805488" y="4327525"/>
            <a:ext cx="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20" name="Line 59"/>
          <p:cNvSpPr>
            <a:spLocks noChangeShapeType="1"/>
          </p:cNvSpPr>
          <p:nvPr/>
        </p:nvSpPr>
        <p:spPr bwMode="auto">
          <a:xfrm flipV="1">
            <a:off x="5776913" y="1801813"/>
            <a:ext cx="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97021" name="Rectangle 6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(2) </a:t>
            </a:r>
            <a:r>
              <a:rPr lang="ko-KR" altLang="en-US"/>
              <a:t>오차변수의 계수를 </a:t>
            </a:r>
            <a:r>
              <a:rPr lang="en-US" altLang="ko-KR"/>
              <a:t>1</a:t>
            </a:r>
            <a:r>
              <a:rPr lang="ko-KR" altLang="en-US"/>
              <a:t>로 고정하기</a:t>
            </a:r>
          </a:p>
        </p:txBody>
      </p:sp>
      <p:sp>
        <p:nvSpPr>
          <p:cNvPr id="297022" name="Text Box 61"/>
          <p:cNvSpPr txBox="1">
            <a:spLocks noChangeArrowheads="1"/>
          </p:cNvSpPr>
          <p:nvPr/>
        </p:nvSpPr>
        <p:spPr bwMode="auto">
          <a:xfrm>
            <a:off x="900113" y="1016000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7023" name="Text Box 62"/>
          <p:cNvSpPr txBox="1">
            <a:spLocks noChangeArrowheads="1"/>
          </p:cNvSpPr>
          <p:nvPr/>
        </p:nvSpPr>
        <p:spPr bwMode="auto">
          <a:xfrm>
            <a:off x="900113" y="1916113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7024" name="Text Box 63"/>
          <p:cNvSpPr txBox="1">
            <a:spLocks noChangeArrowheads="1"/>
          </p:cNvSpPr>
          <p:nvPr/>
        </p:nvSpPr>
        <p:spPr bwMode="auto">
          <a:xfrm>
            <a:off x="900113" y="2781300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7025" name="Text Box 64"/>
          <p:cNvSpPr txBox="1">
            <a:spLocks noChangeArrowheads="1"/>
          </p:cNvSpPr>
          <p:nvPr/>
        </p:nvSpPr>
        <p:spPr bwMode="auto">
          <a:xfrm>
            <a:off x="900113" y="3573463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7026" name="Text Box 65"/>
          <p:cNvSpPr txBox="1">
            <a:spLocks noChangeArrowheads="1"/>
          </p:cNvSpPr>
          <p:nvPr/>
        </p:nvSpPr>
        <p:spPr bwMode="auto">
          <a:xfrm>
            <a:off x="900113" y="4437063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7027" name="Text Box 66"/>
          <p:cNvSpPr txBox="1">
            <a:spLocks noChangeArrowheads="1"/>
          </p:cNvSpPr>
          <p:nvPr/>
        </p:nvSpPr>
        <p:spPr bwMode="auto">
          <a:xfrm>
            <a:off x="5435600" y="1700213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7028" name="Text Box 67"/>
          <p:cNvSpPr txBox="1">
            <a:spLocks noChangeArrowheads="1"/>
          </p:cNvSpPr>
          <p:nvPr/>
        </p:nvSpPr>
        <p:spPr bwMode="auto">
          <a:xfrm>
            <a:off x="5473700" y="4256088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7029" name="Text Box 68"/>
          <p:cNvSpPr txBox="1">
            <a:spLocks noChangeArrowheads="1"/>
          </p:cNvSpPr>
          <p:nvPr/>
        </p:nvSpPr>
        <p:spPr bwMode="auto">
          <a:xfrm>
            <a:off x="7885113" y="1557338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7030" name="Text Box 69"/>
          <p:cNvSpPr txBox="1">
            <a:spLocks noChangeArrowheads="1"/>
          </p:cNvSpPr>
          <p:nvPr/>
        </p:nvSpPr>
        <p:spPr bwMode="auto">
          <a:xfrm>
            <a:off x="7885113" y="2349500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97031" name="Text Box 70"/>
          <p:cNvSpPr txBox="1">
            <a:spLocks noChangeArrowheads="1"/>
          </p:cNvSpPr>
          <p:nvPr/>
        </p:nvSpPr>
        <p:spPr bwMode="auto">
          <a:xfrm>
            <a:off x="7885113" y="3573463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graphicFrame>
        <p:nvGraphicFramePr>
          <p:cNvPr id="297032" name="Object 71"/>
          <p:cNvGraphicFramePr>
            <a:graphicFrameLocks noChangeAspect="1"/>
          </p:cNvGraphicFramePr>
          <p:nvPr/>
        </p:nvGraphicFramePr>
        <p:xfrm>
          <a:off x="3851275" y="5373688"/>
          <a:ext cx="153352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6" name="Equation" r:id="rId3" imgW="850900" imgH="228600" progId="Equation.3">
                  <p:embed/>
                </p:oleObj>
              </mc:Choice>
              <mc:Fallback>
                <p:oleObj name="Equation" r:id="rId3" imgW="850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373688"/>
                        <a:ext cx="153352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3" name="Object 72"/>
          <p:cNvGraphicFramePr>
            <a:graphicFrameLocks noChangeAspect="1"/>
          </p:cNvGraphicFramePr>
          <p:nvPr/>
        </p:nvGraphicFramePr>
        <p:xfrm>
          <a:off x="3811588" y="5805488"/>
          <a:ext cx="160178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7" name="Equation" r:id="rId5" imgW="889000" imgH="228600" progId="Equation.3">
                  <p:embed/>
                </p:oleObj>
              </mc:Choice>
              <mc:Fallback>
                <p:oleObj name="Equation" r:id="rId5" imgW="889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588" y="5805488"/>
                        <a:ext cx="160178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4" name="AutoShape 73"/>
          <p:cNvSpPr>
            <a:spLocks/>
          </p:cNvSpPr>
          <p:nvPr/>
        </p:nvSpPr>
        <p:spPr bwMode="auto">
          <a:xfrm>
            <a:off x="3562350" y="5516563"/>
            <a:ext cx="144463" cy="576262"/>
          </a:xfrm>
          <a:prstGeom prst="leftBrace">
            <a:avLst>
              <a:gd name="adj1" fmla="val 3324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8158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86" name="Picture 11" descr="C:\Users\1000and0\AppData\Local\Temp\SNAGHTML2131b7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4375" y="1052513"/>
            <a:ext cx="7786688" cy="5184775"/>
          </a:xfrm>
          <a:noFill/>
        </p:spPr>
      </p:pic>
      <p:sp>
        <p:nvSpPr>
          <p:cNvPr id="29798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30D0D6A-F391-4A91-9834-1C058784C7D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97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Parameters → Regression weight</a:t>
            </a:r>
          </a:p>
        </p:txBody>
      </p:sp>
      <p:sp>
        <p:nvSpPr>
          <p:cNvPr id="297989" name="Line 4"/>
          <p:cNvSpPr>
            <a:spLocks noChangeShapeType="1"/>
          </p:cNvSpPr>
          <p:nvPr/>
        </p:nvSpPr>
        <p:spPr bwMode="auto">
          <a:xfrm flipH="1">
            <a:off x="3786188" y="2643188"/>
            <a:ext cx="147637" cy="285750"/>
          </a:xfrm>
          <a:prstGeom prst="line">
            <a:avLst/>
          </a:prstGeom>
          <a:noFill/>
          <a:ln w="635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871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9BEFD68-86F6-4607-BE42-DAD78920733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99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Unidentification (</a:t>
            </a:r>
            <a:r>
              <a:rPr lang="ko-KR" altLang="en-US"/>
              <a:t>식별불능</a:t>
            </a:r>
            <a:r>
              <a:rPr lang="en-US" altLang="ko-KR"/>
              <a:t>) </a:t>
            </a:r>
          </a:p>
        </p:txBody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ko-KR" altLang="ko-KR"/>
          </a:p>
        </p:txBody>
      </p:sp>
      <p:pic>
        <p:nvPicPr>
          <p:cNvPr id="299013" name="Picture 8" descr="C:\Users\1000and0\AppData\Local\Temp\SNAGHTML219cb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1071563"/>
            <a:ext cx="77152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4" name="Picture 10" descr="C:\Users\1000and0\AppData\Local\Temp\SNAGHTML21a5f3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3362325"/>
            <a:ext cx="7715250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5599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3BB81F0-D3F9-4EA9-9D4B-2F4CD04B82F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300035" name="Oval 2"/>
          <p:cNvSpPr>
            <a:spLocks noChangeArrowheads="1"/>
          </p:cNvSpPr>
          <p:nvPr/>
        </p:nvSpPr>
        <p:spPr bwMode="auto">
          <a:xfrm>
            <a:off x="5480050" y="4581525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36" name="Oval 3"/>
          <p:cNvSpPr>
            <a:spLocks noChangeArrowheads="1"/>
          </p:cNvSpPr>
          <p:nvPr/>
        </p:nvSpPr>
        <p:spPr bwMode="auto">
          <a:xfrm>
            <a:off x="5435600" y="1341438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37" name="Oval 4"/>
          <p:cNvSpPr>
            <a:spLocks noChangeArrowheads="1"/>
          </p:cNvSpPr>
          <p:nvPr/>
        </p:nvSpPr>
        <p:spPr bwMode="auto">
          <a:xfrm>
            <a:off x="8172450" y="3789363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38" name="Oval 5"/>
          <p:cNvSpPr>
            <a:spLocks noChangeArrowheads="1"/>
          </p:cNvSpPr>
          <p:nvPr/>
        </p:nvSpPr>
        <p:spPr bwMode="auto">
          <a:xfrm>
            <a:off x="8172450" y="25654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39" name="Oval 6"/>
          <p:cNvSpPr>
            <a:spLocks noChangeArrowheads="1"/>
          </p:cNvSpPr>
          <p:nvPr/>
        </p:nvSpPr>
        <p:spPr bwMode="auto">
          <a:xfrm>
            <a:off x="8172450" y="1773238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40" name="Oval 7"/>
          <p:cNvSpPr>
            <a:spLocks noChangeArrowheads="1"/>
          </p:cNvSpPr>
          <p:nvPr/>
        </p:nvSpPr>
        <p:spPr bwMode="auto">
          <a:xfrm>
            <a:off x="323850" y="21336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41" name="Oval 8"/>
          <p:cNvSpPr>
            <a:spLocks noChangeArrowheads="1"/>
          </p:cNvSpPr>
          <p:nvPr/>
        </p:nvSpPr>
        <p:spPr bwMode="auto">
          <a:xfrm>
            <a:off x="323850" y="29972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42" name="Oval 9"/>
          <p:cNvSpPr>
            <a:spLocks noChangeArrowheads="1"/>
          </p:cNvSpPr>
          <p:nvPr/>
        </p:nvSpPr>
        <p:spPr bwMode="auto">
          <a:xfrm>
            <a:off x="323850" y="37893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43" name="Oval 10"/>
          <p:cNvSpPr>
            <a:spLocks noChangeArrowheads="1"/>
          </p:cNvSpPr>
          <p:nvPr/>
        </p:nvSpPr>
        <p:spPr bwMode="auto">
          <a:xfrm>
            <a:off x="323850" y="4652963"/>
            <a:ext cx="647700" cy="431800"/>
          </a:xfrm>
          <a:prstGeom prst="ellipse">
            <a:avLst/>
          </a:prstGeom>
          <a:solidFill>
            <a:srgbClr val="FFFF99"/>
          </a:solidFill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44" name="Oval 11"/>
          <p:cNvSpPr>
            <a:spLocks noChangeArrowheads="1"/>
          </p:cNvSpPr>
          <p:nvPr/>
        </p:nvSpPr>
        <p:spPr bwMode="auto">
          <a:xfrm>
            <a:off x="323850" y="126841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0045" name="Rectangle 12"/>
          <p:cNvSpPr>
            <a:spLocks noChangeArrowheads="1"/>
          </p:cNvSpPr>
          <p:nvPr/>
        </p:nvSpPr>
        <p:spPr bwMode="auto">
          <a:xfrm>
            <a:off x="1219200" y="1219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국어점수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46" name="Rectangle 13"/>
          <p:cNvSpPr>
            <a:spLocks noChangeArrowheads="1"/>
          </p:cNvSpPr>
          <p:nvPr/>
        </p:nvSpPr>
        <p:spPr bwMode="auto">
          <a:xfrm>
            <a:off x="1219200" y="2057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영어점수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47" name="Rectangle 14"/>
          <p:cNvSpPr>
            <a:spLocks noChangeArrowheads="1"/>
          </p:cNvSpPr>
          <p:nvPr/>
        </p:nvSpPr>
        <p:spPr bwMode="auto">
          <a:xfrm>
            <a:off x="1219200" y="2895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48" name="Rectangle 15"/>
          <p:cNvSpPr>
            <a:spLocks noChangeArrowheads="1"/>
          </p:cNvSpPr>
          <p:nvPr/>
        </p:nvSpPr>
        <p:spPr bwMode="auto">
          <a:xfrm>
            <a:off x="12192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과학점수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4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49" name="Rectangle 16"/>
          <p:cNvSpPr>
            <a:spLocks noChangeArrowheads="1"/>
          </p:cNvSpPr>
          <p:nvPr/>
        </p:nvSpPr>
        <p:spPr bwMode="auto">
          <a:xfrm>
            <a:off x="1219200" y="4572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</a:rPr>
              <a:t>IQ</a:t>
            </a:r>
            <a:r>
              <a:rPr lang="ko-KR" altLang="en-US" sz="1400" b="0">
                <a:solidFill>
                  <a:schemeClr val="tx1"/>
                </a:solidFill>
              </a:rPr>
              <a:t>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5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50" name="Oval 17"/>
          <p:cNvSpPr>
            <a:spLocks noChangeArrowheads="1"/>
          </p:cNvSpPr>
          <p:nvPr/>
        </p:nvSpPr>
        <p:spPr bwMode="auto">
          <a:xfrm>
            <a:off x="2819400" y="16002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언어능력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51" name="Oval 18"/>
          <p:cNvSpPr>
            <a:spLocks noChangeArrowheads="1"/>
          </p:cNvSpPr>
          <p:nvPr/>
        </p:nvSpPr>
        <p:spPr bwMode="auto">
          <a:xfrm>
            <a:off x="2819400" y="32766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수리능력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52" name="Oval 19"/>
          <p:cNvSpPr>
            <a:spLocks noChangeArrowheads="1"/>
          </p:cNvSpPr>
          <p:nvPr/>
        </p:nvSpPr>
        <p:spPr bwMode="auto">
          <a:xfrm>
            <a:off x="2819400" y="45720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지능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53" name="Oval 20"/>
          <p:cNvSpPr>
            <a:spLocks noChangeArrowheads="1"/>
          </p:cNvSpPr>
          <p:nvPr/>
        </p:nvSpPr>
        <p:spPr bwMode="auto">
          <a:xfrm>
            <a:off x="5105400" y="20574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대학의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54" name="Oval 21"/>
          <p:cNvSpPr>
            <a:spLocks noChangeArrowheads="1"/>
          </p:cNvSpPr>
          <p:nvPr/>
        </p:nvSpPr>
        <p:spPr bwMode="auto">
          <a:xfrm>
            <a:off x="5105400" y="37338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입학시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</a:t>
            </a:r>
            <a:r>
              <a:rPr lang="ko-KR" altLang="en-US" sz="1400" b="0" i="1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55" name="Rectangle 22"/>
          <p:cNvSpPr>
            <a:spLocks noChangeArrowheads="1"/>
          </p:cNvSpPr>
          <p:nvPr/>
        </p:nvSpPr>
        <p:spPr bwMode="auto">
          <a:xfrm>
            <a:off x="7239000" y="1676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전공성적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56" name="Rectangle 23"/>
          <p:cNvSpPr>
            <a:spLocks noChangeArrowheads="1"/>
          </p:cNvSpPr>
          <p:nvPr/>
        </p:nvSpPr>
        <p:spPr bwMode="auto">
          <a:xfrm>
            <a:off x="7239000" y="2514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교양성적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57" name="Rectangle 24"/>
          <p:cNvSpPr>
            <a:spLocks noChangeArrowheads="1"/>
          </p:cNvSpPr>
          <p:nvPr/>
        </p:nvSpPr>
        <p:spPr bwMode="auto">
          <a:xfrm>
            <a:off x="72390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수능성적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0058" name="Line 25"/>
          <p:cNvSpPr>
            <a:spLocks noChangeShapeType="1"/>
          </p:cNvSpPr>
          <p:nvPr/>
        </p:nvSpPr>
        <p:spPr bwMode="auto">
          <a:xfrm flipH="1" flipV="1">
            <a:off x="1905000" y="15240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59" name="Line 26"/>
          <p:cNvSpPr>
            <a:spLocks noChangeShapeType="1"/>
          </p:cNvSpPr>
          <p:nvPr/>
        </p:nvSpPr>
        <p:spPr bwMode="auto">
          <a:xfrm flipH="1">
            <a:off x="1905000" y="20574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0" name="Line 27"/>
          <p:cNvSpPr>
            <a:spLocks noChangeShapeType="1"/>
          </p:cNvSpPr>
          <p:nvPr/>
        </p:nvSpPr>
        <p:spPr bwMode="auto">
          <a:xfrm flipH="1" flipV="1">
            <a:off x="1905000" y="32004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1" name="Line 28"/>
          <p:cNvSpPr>
            <a:spLocks noChangeShapeType="1"/>
          </p:cNvSpPr>
          <p:nvPr/>
        </p:nvSpPr>
        <p:spPr bwMode="auto">
          <a:xfrm flipH="1">
            <a:off x="1905000" y="3733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2" name="Line 29"/>
          <p:cNvSpPr>
            <a:spLocks noChangeShapeType="1"/>
          </p:cNvSpPr>
          <p:nvPr/>
        </p:nvSpPr>
        <p:spPr bwMode="auto">
          <a:xfrm flipH="1">
            <a:off x="1905000" y="4876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3" name="Line 30"/>
          <p:cNvSpPr>
            <a:spLocks noChangeShapeType="1"/>
          </p:cNvSpPr>
          <p:nvPr/>
        </p:nvSpPr>
        <p:spPr bwMode="auto">
          <a:xfrm flipV="1">
            <a:off x="6400800" y="1981200"/>
            <a:ext cx="838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4" name="Line 31"/>
          <p:cNvSpPr>
            <a:spLocks noChangeShapeType="1"/>
          </p:cNvSpPr>
          <p:nvPr/>
        </p:nvSpPr>
        <p:spPr bwMode="auto">
          <a:xfrm>
            <a:off x="6477000" y="24384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5" name="Line 32"/>
          <p:cNvSpPr>
            <a:spLocks noChangeShapeType="1"/>
          </p:cNvSpPr>
          <p:nvPr/>
        </p:nvSpPr>
        <p:spPr bwMode="auto">
          <a:xfrm>
            <a:off x="6477000" y="4038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6" name="Line 33"/>
          <p:cNvSpPr>
            <a:spLocks noChangeShapeType="1"/>
          </p:cNvSpPr>
          <p:nvPr/>
        </p:nvSpPr>
        <p:spPr bwMode="auto">
          <a:xfrm>
            <a:off x="3505200" y="22098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7" name="Line 34"/>
          <p:cNvSpPr>
            <a:spLocks noChangeShapeType="1"/>
          </p:cNvSpPr>
          <p:nvPr/>
        </p:nvSpPr>
        <p:spPr bwMode="auto">
          <a:xfrm>
            <a:off x="3505200" y="3886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8" name="Freeform 35"/>
          <p:cNvSpPr>
            <a:spLocks/>
          </p:cNvSpPr>
          <p:nvPr/>
        </p:nvSpPr>
        <p:spPr bwMode="auto">
          <a:xfrm>
            <a:off x="2273300" y="2133600"/>
            <a:ext cx="698500" cy="2590800"/>
          </a:xfrm>
          <a:custGeom>
            <a:avLst/>
            <a:gdLst>
              <a:gd name="T0" fmla="*/ 2147483646 w 440"/>
              <a:gd name="T1" fmla="*/ 0 h 1632"/>
              <a:gd name="T2" fmla="*/ 2147483646 w 440"/>
              <a:gd name="T3" fmla="*/ 2147483646 h 1632"/>
              <a:gd name="T4" fmla="*/ 2147483646 w 440"/>
              <a:gd name="T5" fmla="*/ 2147483646 h 1632"/>
              <a:gd name="T6" fmla="*/ 0 60000 65536"/>
              <a:gd name="T7" fmla="*/ 0 60000 65536"/>
              <a:gd name="T8" fmla="*/ 0 60000 65536"/>
              <a:gd name="T9" fmla="*/ 0 w 440"/>
              <a:gd name="T10" fmla="*/ 0 h 1632"/>
              <a:gd name="T11" fmla="*/ 440 w 440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1632">
                <a:moveTo>
                  <a:pt x="440" y="0"/>
                </a:moveTo>
                <a:cubicBezTo>
                  <a:pt x="228" y="320"/>
                  <a:pt x="16" y="640"/>
                  <a:pt x="8" y="912"/>
                </a:cubicBezTo>
                <a:cubicBezTo>
                  <a:pt x="0" y="1184"/>
                  <a:pt x="196" y="1408"/>
                  <a:pt x="392" y="16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69" name="Line 36"/>
          <p:cNvSpPr>
            <a:spLocks noChangeShapeType="1"/>
          </p:cNvSpPr>
          <p:nvPr/>
        </p:nvSpPr>
        <p:spPr bwMode="auto">
          <a:xfrm>
            <a:off x="4191000" y="19050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70" name="Line 37"/>
          <p:cNvSpPr>
            <a:spLocks noChangeShapeType="1"/>
          </p:cNvSpPr>
          <p:nvPr/>
        </p:nvSpPr>
        <p:spPr bwMode="auto">
          <a:xfrm flipV="1">
            <a:off x="4191000" y="2590800"/>
            <a:ext cx="10668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71" name="Line 38"/>
          <p:cNvSpPr>
            <a:spLocks noChangeShapeType="1"/>
          </p:cNvSpPr>
          <p:nvPr/>
        </p:nvSpPr>
        <p:spPr bwMode="auto">
          <a:xfrm>
            <a:off x="4191000" y="3581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72" name="Line 39"/>
          <p:cNvSpPr>
            <a:spLocks noChangeShapeType="1"/>
          </p:cNvSpPr>
          <p:nvPr/>
        </p:nvSpPr>
        <p:spPr bwMode="auto">
          <a:xfrm flipV="1">
            <a:off x="5791200" y="2667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0073" name="Rectangle 40"/>
          <p:cNvSpPr>
            <a:spLocks noChangeArrowheads="1"/>
          </p:cNvSpPr>
          <p:nvPr/>
        </p:nvSpPr>
        <p:spPr bwMode="auto">
          <a:xfrm>
            <a:off x="395288" y="1268413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0074" name="Line 41"/>
          <p:cNvSpPr>
            <a:spLocks noChangeShapeType="1"/>
          </p:cNvSpPr>
          <p:nvPr/>
        </p:nvSpPr>
        <p:spPr bwMode="auto">
          <a:xfrm flipH="1">
            <a:off x="966788" y="149542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75" name="Rectangle 42"/>
          <p:cNvSpPr>
            <a:spLocks noChangeArrowheads="1"/>
          </p:cNvSpPr>
          <p:nvPr/>
        </p:nvSpPr>
        <p:spPr bwMode="auto">
          <a:xfrm>
            <a:off x="400050" y="21272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00076" name="Line 43"/>
          <p:cNvSpPr>
            <a:spLocks noChangeShapeType="1"/>
          </p:cNvSpPr>
          <p:nvPr/>
        </p:nvSpPr>
        <p:spPr bwMode="auto">
          <a:xfrm flipH="1">
            <a:off x="971550" y="23526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77" name="Rectangle 44"/>
          <p:cNvSpPr>
            <a:spLocks noChangeArrowheads="1"/>
          </p:cNvSpPr>
          <p:nvPr/>
        </p:nvSpPr>
        <p:spPr bwMode="auto">
          <a:xfrm>
            <a:off x="400050" y="29908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00078" name="Line 45"/>
          <p:cNvSpPr>
            <a:spLocks noChangeShapeType="1"/>
          </p:cNvSpPr>
          <p:nvPr/>
        </p:nvSpPr>
        <p:spPr bwMode="auto">
          <a:xfrm flipH="1">
            <a:off x="971550" y="32162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79" name="Rectangle 46"/>
          <p:cNvSpPr>
            <a:spLocks noChangeArrowheads="1"/>
          </p:cNvSpPr>
          <p:nvPr/>
        </p:nvSpPr>
        <p:spPr bwMode="auto">
          <a:xfrm>
            <a:off x="400050" y="3789363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300080" name="Line 47"/>
          <p:cNvSpPr>
            <a:spLocks noChangeShapeType="1"/>
          </p:cNvSpPr>
          <p:nvPr/>
        </p:nvSpPr>
        <p:spPr bwMode="auto">
          <a:xfrm flipH="1">
            <a:off x="971550" y="401478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81" name="Rectangle 48"/>
          <p:cNvSpPr>
            <a:spLocks noChangeArrowheads="1"/>
          </p:cNvSpPr>
          <p:nvPr/>
        </p:nvSpPr>
        <p:spPr bwMode="auto">
          <a:xfrm>
            <a:off x="400050" y="4646613"/>
            <a:ext cx="492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olidFill>
                  <a:srgbClr val="CC3300"/>
                </a:solidFill>
                <a:sym typeface="Symbol" panose="05050102010706020507" pitchFamily="18" charset="2"/>
              </a:rPr>
              <a:t>δ</a:t>
            </a:r>
            <a:r>
              <a:rPr lang="en-US" altLang="ko-KR" sz="1800" baseline="-25000">
                <a:solidFill>
                  <a:srgbClr val="CC3300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00082" name="Line 49"/>
          <p:cNvSpPr>
            <a:spLocks noChangeShapeType="1"/>
          </p:cNvSpPr>
          <p:nvPr/>
        </p:nvSpPr>
        <p:spPr bwMode="auto">
          <a:xfrm flipH="1">
            <a:off x="971550" y="487203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83" name="Rectangle 50"/>
          <p:cNvSpPr>
            <a:spLocks noChangeArrowheads="1"/>
          </p:cNvSpPr>
          <p:nvPr/>
        </p:nvSpPr>
        <p:spPr bwMode="auto">
          <a:xfrm>
            <a:off x="8175625" y="1773238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00084" name="Line 51"/>
          <p:cNvSpPr>
            <a:spLocks noChangeShapeType="1"/>
          </p:cNvSpPr>
          <p:nvPr/>
        </p:nvSpPr>
        <p:spPr bwMode="auto">
          <a:xfrm flipH="1">
            <a:off x="7956550" y="20002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85" name="Rectangle 52"/>
          <p:cNvSpPr>
            <a:spLocks noChangeArrowheads="1"/>
          </p:cNvSpPr>
          <p:nvPr/>
        </p:nvSpPr>
        <p:spPr bwMode="auto">
          <a:xfrm>
            <a:off x="8175625" y="25717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00086" name="Line 53"/>
          <p:cNvSpPr>
            <a:spLocks noChangeShapeType="1"/>
          </p:cNvSpPr>
          <p:nvPr/>
        </p:nvSpPr>
        <p:spPr bwMode="auto">
          <a:xfrm flipH="1">
            <a:off x="7956550" y="279876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87" name="Rectangle 54"/>
          <p:cNvSpPr>
            <a:spLocks noChangeArrowheads="1"/>
          </p:cNvSpPr>
          <p:nvPr/>
        </p:nvSpPr>
        <p:spPr bwMode="auto">
          <a:xfrm>
            <a:off x="8175625" y="3795713"/>
            <a:ext cx="492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olidFill>
                  <a:srgbClr val="CC3300"/>
                </a:solidFill>
                <a:sym typeface="Symbol" panose="05050102010706020507" pitchFamily="18" charset="2"/>
              </a:rPr>
              <a:t>ε</a:t>
            </a:r>
            <a:r>
              <a:rPr lang="en-US" altLang="ko-KR" sz="1800" baseline="-25000">
                <a:solidFill>
                  <a:srgbClr val="CC3300"/>
                </a:solidFill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0088" name="Line 55"/>
          <p:cNvSpPr>
            <a:spLocks noChangeShapeType="1"/>
          </p:cNvSpPr>
          <p:nvPr/>
        </p:nvSpPr>
        <p:spPr bwMode="auto">
          <a:xfrm flipH="1">
            <a:off x="7956550" y="402272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89" name="Rectangle 56"/>
          <p:cNvSpPr>
            <a:spLocks noChangeArrowheads="1"/>
          </p:cNvSpPr>
          <p:nvPr/>
        </p:nvSpPr>
        <p:spPr bwMode="auto">
          <a:xfrm>
            <a:off x="5575300" y="1341438"/>
            <a:ext cx="384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00090" name="Rectangle 57"/>
          <p:cNvSpPr>
            <a:spLocks noChangeArrowheads="1"/>
          </p:cNvSpPr>
          <p:nvPr/>
        </p:nvSpPr>
        <p:spPr bwMode="auto">
          <a:xfrm>
            <a:off x="5627688" y="457517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0091" name="Line 58"/>
          <p:cNvSpPr>
            <a:spLocks noChangeShapeType="1"/>
          </p:cNvSpPr>
          <p:nvPr/>
        </p:nvSpPr>
        <p:spPr bwMode="auto">
          <a:xfrm flipV="1">
            <a:off x="5805488" y="432752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92" name="Line 59"/>
          <p:cNvSpPr>
            <a:spLocks noChangeShapeType="1"/>
          </p:cNvSpPr>
          <p:nvPr/>
        </p:nvSpPr>
        <p:spPr bwMode="auto">
          <a:xfrm flipV="1">
            <a:off x="5776913" y="180181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0093" name="Rectangle 6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(3) </a:t>
            </a:r>
            <a:r>
              <a:rPr lang="ko-KR" altLang="en-US"/>
              <a:t>단일 지시자 문제</a:t>
            </a:r>
          </a:p>
        </p:txBody>
      </p:sp>
      <p:sp>
        <p:nvSpPr>
          <p:cNvPr id="300094" name="Text Box 61"/>
          <p:cNvSpPr txBox="1">
            <a:spLocks noChangeArrowheads="1"/>
          </p:cNvSpPr>
          <p:nvPr/>
        </p:nvSpPr>
        <p:spPr bwMode="auto">
          <a:xfrm>
            <a:off x="900113" y="104616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0095" name="Text Box 62"/>
          <p:cNvSpPr txBox="1">
            <a:spLocks noChangeArrowheads="1"/>
          </p:cNvSpPr>
          <p:nvPr/>
        </p:nvSpPr>
        <p:spPr bwMode="auto">
          <a:xfrm>
            <a:off x="900113" y="19827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0096" name="Text Box 63"/>
          <p:cNvSpPr txBox="1">
            <a:spLocks noChangeArrowheads="1"/>
          </p:cNvSpPr>
          <p:nvPr/>
        </p:nvSpPr>
        <p:spPr bwMode="auto">
          <a:xfrm>
            <a:off x="900113" y="28463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0097" name="Text Box 64"/>
          <p:cNvSpPr txBox="1">
            <a:spLocks noChangeArrowheads="1"/>
          </p:cNvSpPr>
          <p:nvPr/>
        </p:nvSpPr>
        <p:spPr bwMode="auto">
          <a:xfrm>
            <a:off x="900113" y="3638550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0098" name="Text Box 65"/>
          <p:cNvSpPr txBox="1">
            <a:spLocks noChangeArrowheads="1"/>
          </p:cNvSpPr>
          <p:nvPr/>
        </p:nvSpPr>
        <p:spPr bwMode="auto">
          <a:xfrm>
            <a:off x="900113" y="4502150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0099" name="Text Box 66"/>
          <p:cNvSpPr txBox="1">
            <a:spLocks noChangeArrowheads="1"/>
          </p:cNvSpPr>
          <p:nvPr/>
        </p:nvSpPr>
        <p:spPr bwMode="auto">
          <a:xfrm>
            <a:off x="5435600" y="1730375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0100" name="Text Box 67"/>
          <p:cNvSpPr txBox="1">
            <a:spLocks noChangeArrowheads="1"/>
          </p:cNvSpPr>
          <p:nvPr/>
        </p:nvSpPr>
        <p:spPr bwMode="auto">
          <a:xfrm>
            <a:off x="5508625" y="4286250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0101" name="Text Box 68"/>
          <p:cNvSpPr txBox="1">
            <a:spLocks noChangeArrowheads="1"/>
          </p:cNvSpPr>
          <p:nvPr/>
        </p:nvSpPr>
        <p:spPr bwMode="auto">
          <a:xfrm>
            <a:off x="7885113" y="162242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0102" name="Text Box 69"/>
          <p:cNvSpPr txBox="1">
            <a:spLocks noChangeArrowheads="1"/>
          </p:cNvSpPr>
          <p:nvPr/>
        </p:nvSpPr>
        <p:spPr bwMode="auto">
          <a:xfrm>
            <a:off x="7885113" y="24145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0103" name="Text Box 70"/>
          <p:cNvSpPr txBox="1">
            <a:spLocks noChangeArrowheads="1"/>
          </p:cNvSpPr>
          <p:nvPr/>
        </p:nvSpPr>
        <p:spPr bwMode="auto">
          <a:xfrm>
            <a:off x="7885113" y="367506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graphicFrame>
        <p:nvGraphicFramePr>
          <p:cNvPr id="300104" name="Object 71"/>
          <p:cNvGraphicFramePr>
            <a:graphicFrameLocks noChangeAspect="1"/>
          </p:cNvGraphicFramePr>
          <p:nvPr/>
        </p:nvGraphicFramePr>
        <p:xfrm>
          <a:off x="2171700" y="5588000"/>
          <a:ext cx="19685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9" name="수식" r:id="rId3" imgW="1091726" imgH="241195" progId="Equation.3">
                  <p:embed/>
                </p:oleObj>
              </mc:Choice>
              <mc:Fallback>
                <p:oleObj name="수식" r:id="rId3" imgW="1091726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588000"/>
                        <a:ext cx="196850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105" name="Text Box 74"/>
          <p:cNvSpPr txBox="1">
            <a:spLocks noChangeArrowheads="1"/>
          </p:cNvSpPr>
          <p:nvPr/>
        </p:nvSpPr>
        <p:spPr bwMode="auto">
          <a:xfrm>
            <a:off x="539750" y="5013325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300106" name="Text Box 75"/>
          <p:cNvSpPr txBox="1">
            <a:spLocks noChangeArrowheads="1"/>
          </p:cNvSpPr>
          <p:nvPr/>
        </p:nvSpPr>
        <p:spPr bwMode="auto">
          <a:xfrm>
            <a:off x="8316913" y="4149725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  <p:graphicFrame>
        <p:nvGraphicFramePr>
          <p:cNvPr id="300107" name="Object 3"/>
          <p:cNvGraphicFramePr>
            <a:graphicFrameLocks noChangeAspect="1"/>
          </p:cNvGraphicFramePr>
          <p:nvPr/>
        </p:nvGraphicFramePr>
        <p:xfrm>
          <a:off x="5076825" y="5384800"/>
          <a:ext cx="13271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0" name="수식" r:id="rId5" imgW="736600" imgH="228600" progId="Equation.3">
                  <p:embed/>
                </p:oleObj>
              </mc:Choice>
              <mc:Fallback>
                <p:oleObj name="수식" r:id="rId5" imgW="736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384800"/>
                        <a:ext cx="13271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0108" name="직선 화살표 연결선 80"/>
          <p:cNvCxnSpPr>
            <a:cxnSpLocks noChangeShapeType="1"/>
          </p:cNvCxnSpPr>
          <p:nvPr/>
        </p:nvCxnSpPr>
        <p:spPr bwMode="auto">
          <a:xfrm>
            <a:off x="4306888" y="5805488"/>
            <a:ext cx="552450" cy="9525"/>
          </a:xfrm>
          <a:prstGeom prst="straightConnector1">
            <a:avLst/>
          </a:prstGeom>
          <a:noFill/>
          <a:ln w="25400" cap="rnd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00109" name="Object 4"/>
          <p:cNvGraphicFramePr>
            <a:graphicFrameLocks noChangeAspect="1"/>
          </p:cNvGraphicFramePr>
          <p:nvPr/>
        </p:nvGraphicFramePr>
        <p:xfrm>
          <a:off x="5076825" y="5827713"/>
          <a:ext cx="29527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1" name="수식" r:id="rId7" imgW="1638300" imgH="228600" progId="Equation.3">
                  <p:embed/>
                </p:oleObj>
              </mc:Choice>
              <mc:Fallback>
                <p:oleObj name="수식" r:id="rId7" imgW="163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827713"/>
                        <a:ext cx="29527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5855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7" descr="C:\Users\1000and0\AppData\Local\Temp\SNAGHTML21db277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4375" y="1052513"/>
            <a:ext cx="7715250" cy="5184775"/>
          </a:xfrm>
          <a:noFill/>
        </p:spPr>
      </p:pic>
      <p:sp>
        <p:nvSpPr>
          <p:cNvPr id="30105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89EB188-44BD-4E7D-B424-F91DC58E4A2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301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Parameters → Variance</a:t>
            </a:r>
          </a:p>
        </p:txBody>
      </p:sp>
      <p:sp>
        <p:nvSpPr>
          <p:cNvPr id="301061" name="Line 4"/>
          <p:cNvSpPr>
            <a:spLocks noChangeShapeType="1"/>
          </p:cNvSpPr>
          <p:nvPr/>
        </p:nvSpPr>
        <p:spPr bwMode="auto">
          <a:xfrm>
            <a:off x="3789363" y="4214813"/>
            <a:ext cx="354012" cy="214312"/>
          </a:xfrm>
          <a:prstGeom prst="line">
            <a:avLst/>
          </a:prstGeom>
          <a:noFill/>
          <a:ln w="635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6268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4E6AF7A-0ACE-4722-BFD4-3D5A6C42644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302083" name="Oval 2"/>
          <p:cNvSpPr>
            <a:spLocks noChangeArrowheads="1"/>
          </p:cNvSpPr>
          <p:nvPr/>
        </p:nvSpPr>
        <p:spPr bwMode="auto">
          <a:xfrm>
            <a:off x="5480050" y="4581525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84" name="Oval 3"/>
          <p:cNvSpPr>
            <a:spLocks noChangeArrowheads="1"/>
          </p:cNvSpPr>
          <p:nvPr/>
        </p:nvSpPr>
        <p:spPr bwMode="auto">
          <a:xfrm>
            <a:off x="5435600" y="1341438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85" name="Oval 4"/>
          <p:cNvSpPr>
            <a:spLocks noChangeArrowheads="1"/>
          </p:cNvSpPr>
          <p:nvPr/>
        </p:nvSpPr>
        <p:spPr bwMode="auto">
          <a:xfrm>
            <a:off x="8172450" y="37893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86" name="Oval 5"/>
          <p:cNvSpPr>
            <a:spLocks noChangeArrowheads="1"/>
          </p:cNvSpPr>
          <p:nvPr/>
        </p:nvSpPr>
        <p:spPr bwMode="auto">
          <a:xfrm>
            <a:off x="8172450" y="25654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87" name="Oval 6"/>
          <p:cNvSpPr>
            <a:spLocks noChangeArrowheads="1"/>
          </p:cNvSpPr>
          <p:nvPr/>
        </p:nvSpPr>
        <p:spPr bwMode="auto">
          <a:xfrm>
            <a:off x="8172450" y="1773238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88" name="Oval 7"/>
          <p:cNvSpPr>
            <a:spLocks noChangeArrowheads="1"/>
          </p:cNvSpPr>
          <p:nvPr/>
        </p:nvSpPr>
        <p:spPr bwMode="auto">
          <a:xfrm>
            <a:off x="323850" y="21336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89" name="Oval 8"/>
          <p:cNvSpPr>
            <a:spLocks noChangeArrowheads="1"/>
          </p:cNvSpPr>
          <p:nvPr/>
        </p:nvSpPr>
        <p:spPr bwMode="auto">
          <a:xfrm>
            <a:off x="323850" y="29972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90" name="Oval 9"/>
          <p:cNvSpPr>
            <a:spLocks noChangeArrowheads="1"/>
          </p:cNvSpPr>
          <p:nvPr/>
        </p:nvSpPr>
        <p:spPr bwMode="auto">
          <a:xfrm>
            <a:off x="323850" y="37893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91" name="Oval 10"/>
          <p:cNvSpPr>
            <a:spLocks noChangeArrowheads="1"/>
          </p:cNvSpPr>
          <p:nvPr/>
        </p:nvSpPr>
        <p:spPr bwMode="auto">
          <a:xfrm>
            <a:off x="323850" y="46529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92" name="Oval 11"/>
          <p:cNvSpPr>
            <a:spLocks noChangeArrowheads="1"/>
          </p:cNvSpPr>
          <p:nvPr/>
        </p:nvSpPr>
        <p:spPr bwMode="auto">
          <a:xfrm>
            <a:off x="323850" y="126841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2093" name="Rectangle 12"/>
          <p:cNvSpPr>
            <a:spLocks noChangeArrowheads="1"/>
          </p:cNvSpPr>
          <p:nvPr/>
        </p:nvSpPr>
        <p:spPr bwMode="auto">
          <a:xfrm>
            <a:off x="1219200" y="1219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국어점수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094" name="Rectangle 13"/>
          <p:cNvSpPr>
            <a:spLocks noChangeArrowheads="1"/>
          </p:cNvSpPr>
          <p:nvPr/>
        </p:nvSpPr>
        <p:spPr bwMode="auto">
          <a:xfrm>
            <a:off x="1219200" y="2057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영어점수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095" name="Rectangle 14"/>
          <p:cNvSpPr>
            <a:spLocks noChangeArrowheads="1"/>
          </p:cNvSpPr>
          <p:nvPr/>
        </p:nvSpPr>
        <p:spPr bwMode="auto">
          <a:xfrm>
            <a:off x="1219200" y="2895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096" name="Rectangle 15"/>
          <p:cNvSpPr>
            <a:spLocks noChangeArrowheads="1"/>
          </p:cNvSpPr>
          <p:nvPr/>
        </p:nvSpPr>
        <p:spPr bwMode="auto">
          <a:xfrm>
            <a:off x="12192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과학점수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4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097" name="Rectangle 16"/>
          <p:cNvSpPr>
            <a:spLocks noChangeArrowheads="1"/>
          </p:cNvSpPr>
          <p:nvPr/>
        </p:nvSpPr>
        <p:spPr bwMode="auto">
          <a:xfrm>
            <a:off x="1219200" y="4572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</a:rPr>
              <a:t>IQ</a:t>
            </a:r>
            <a:r>
              <a:rPr lang="ko-KR" altLang="en-US" sz="1400" b="0">
                <a:solidFill>
                  <a:schemeClr val="tx1"/>
                </a:solidFill>
              </a:rPr>
              <a:t>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5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098" name="Oval 17"/>
          <p:cNvSpPr>
            <a:spLocks noChangeArrowheads="1"/>
          </p:cNvSpPr>
          <p:nvPr/>
        </p:nvSpPr>
        <p:spPr bwMode="auto">
          <a:xfrm>
            <a:off x="2819400" y="16002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언어능력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099" name="Oval 18"/>
          <p:cNvSpPr>
            <a:spLocks noChangeArrowheads="1"/>
          </p:cNvSpPr>
          <p:nvPr/>
        </p:nvSpPr>
        <p:spPr bwMode="auto">
          <a:xfrm>
            <a:off x="2819400" y="32766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수리능력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100" name="Oval 19"/>
          <p:cNvSpPr>
            <a:spLocks noChangeArrowheads="1"/>
          </p:cNvSpPr>
          <p:nvPr/>
        </p:nvSpPr>
        <p:spPr bwMode="auto">
          <a:xfrm>
            <a:off x="2819400" y="45720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지능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101" name="Oval 20"/>
          <p:cNvSpPr>
            <a:spLocks noChangeArrowheads="1"/>
          </p:cNvSpPr>
          <p:nvPr/>
        </p:nvSpPr>
        <p:spPr bwMode="auto">
          <a:xfrm>
            <a:off x="5105400" y="20574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대학의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102" name="Oval 21"/>
          <p:cNvSpPr>
            <a:spLocks noChangeArrowheads="1"/>
          </p:cNvSpPr>
          <p:nvPr/>
        </p:nvSpPr>
        <p:spPr bwMode="auto">
          <a:xfrm>
            <a:off x="5105400" y="37338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입학시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</a:t>
            </a:r>
            <a:r>
              <a:rPr lang="ko-KR" altLang="en-US" sz="1400" b="0" i="1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103" name="Rectangle 22"/>
          <p:cNvSpPr>
            <a:spLocks noChangeArrowheads="1"/>
          </p:cNvSpPr>
          <p:nvPr/>
        </p:nvSpPr>
        <p:spPr bwMode="auto">
          <a:xfrm>
            <a:off x="7239000" y="1676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전공성적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104" name="Rectangle 23"/>
          <p:cNvSpPr>
            <a:spLocks noChangeArrowheads="1"/>
          </p:cNvSpPr>
          <p:nvPr/>
        </p:nvSpPr>
        <p:spPr bwMode="auto">
          <a:xfrm>
            <a:off x="7239000" y="2514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교양성적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105" name="Rectangle 24"/>
          <p:cNvSpPr>
            <a:spLocks noChangeArrowheads="1"/>
          </p:cNvSpPr>
          <p:nvPr/>
        </p:nvSpPr>
        <p:spPr bwMode="auto">
          <a:xfrm>
            <a:off x="72390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수능성적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2106" name="Line 25"/>
          <p:cNvSpPr>
            <a:spLocks noChangeShapeType="1"/>
          </p:cNvSpPr>
          <p:nvPr/>
        </p:nvSpPr>
        <p:spPr bwMode="auto">
          <a:xfrm flipH="1" flipV="1">
            <a:off x="1905000" y="1524000"/>
            <a:ext cx="9144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07" name="Line 26"/>
          <p:cNvSpPr>
            <a:spLocks noChangeShapeType="1"/>
          </p:cNvSpPr>
          <p:nvPr/>
        </p:nvSpPr>
        <p:spPr bwMode="auto">
          <a:xfrm flipH="1">
            <a:off x="1905000" y="20574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08" name="Line 27"/>
          <p:cNvSpPr>
            <a:spLocks noChangeShapeType="1"/>
          </p:cNvSpPr>
          <p:nvPr/>
        </p:nvSpPr>
        <p:spPr bwMode="auto">
          <a:xfrm flipH="1" flipV="1">
            <a:off x="1905000" y="3200400"/>
            <a:ext cx="9144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09" name="Line 28"/>
          <p:cNvSpPr>
            <a:spLocks noChangeShapeType="1"/>
          </p:cNvSpPr>
          <p:nvPr/>
        </p:nvSpPr>
        <p:spPr bwMode="auto">
          <a:xfrm flipH="1">
            <a:off x="1905000" y="3733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0" name="Line 29"/>
          <p:cNvSpPr>
            <a:spLocks noChangeShapeType="1"/>
          </p:cNvSpPr>
          <p:nvPr/>
        </p:nvSpPr>
        <p:spPr bwMode="auto">
          <a:xfrm flipH="1">
            <a:off x="1905000" y="48768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1" name="Line 30"/>
          <p:cNvSpPr>
            <a:spLocks noChangeShapeType="1"/>
          </p:cNvSpPr>
          <p:nvPr/>
        </p:nvSpPr>
        <p:spPr bwMode="auto">
          <a:xfrm flipV="1">
            <a:off x="6400800" y="1981200"/>
            <a:ext cx="838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2" name="Line 31"/>
          <p:cNvSpPr>
            <a:spLocks noChangeShapeType="1"/>
          </p:cNvSpPr>
          <p:nvPr/>
        </p:nvSpPr>
        <p:spPr bwMode="auto">
          <a:xfrm>
            <a:off x="6477000" y="24384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3" name="Line 32"/>
          <p:cNvSpPr>
            <a:spLocks noChangeShapeType="1"/>
          </p:cNvSpPr>
          <p:nvPr/>
        </p:nvSpPr>
        <p:spPr bwMode="auto">
          <a:xfrm>
            <a:off x="6477000" y="40386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4" name="Line 33"/>
          <p:cNvSpPr>
            <a:spLocks noChangeShapeType="1"/>
          </p:cNvSpPr>
          <p:nvPr/>
        </p:nvSpPr>
        <p:spPr bwMode="auto">
          <a:xfrm>
            <a:off x="3505200" y="22098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5" name="Line 34"/>
          <p:cNvSpPr>
            <a:spLocks noChangeShapeType="1"/>
          </p:cNvSpPr>
          <p:nvPr/>
        </p:nvSpPr>
        <p:spPr bwMode="auto">
          <a:xfrm>
            <a:off x="3505200" y="3886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6" name="Freeform 35"/>
          <p:cNvSpPr>
            <a:spLocks/>
          </p:cNvSpPr>
          <p:nvPr/>
        </p:nvSpPr>
        <p:spPr bwMode="auto">
          <a:xfrm>
            <a:off x="2273300" y="2133600"/>
            <a:ext cx="698500" cy="2590800"/>
          </a:xfrm>
          <a:custGeom>
            <a:avLst/>
            <a:gdLst>
              <a:gd name="T0" fmla="*/ 2147483646 w 440"/>
              <a:gd name="T1" fmla="*/ 0 h 1632"/>
              <a:gd name="T2" fmla="*/ 2147483646 w 440"/>
              <a:gd name="T3" fmla="*/ 2147483646 h 1632"/>
              <a:gd name="T4" fmla="*/ 2147483646 w 440"/>
              <a:gd name="T5" fmla="*/ 2147483646 h 1632"/>
              <a:gd name="T6" fmla="*/ 0 60000 65536"/>
              <a:gd name="T7" fmla="*/ 0 60000 65536"/>
              <a:gd name="T8" fmla="*/ 0 60000 65536"/>
              <a:gd name="T9" fmla="*/ 0 w 440"/>
              <a:gd name="T10" fmla="*/ 0 h 1632"/>
              <a:gd name="T11" fmla="*/ 440 w 440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1632">
                <a:moveTo>
                  <a:pt x="440" y="0"/>
                </a:moveTo>
                <a:cubicBezTo>
                  <a:pt x="228" y="320"/>
                  <a:pt x="16" y="640"/>
                  <a:pt x="8" y="912"/>
                </a:cubicBezTo>
                <a:cubicBezTo>
                  <a:pt x="0" y="1184"/>
                  <a:pt x="196" y="1408"/>
                  <a:pt x="392" y="16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7" name="Line 36"/>
          <p:cNvSpPr>
            <a:spLocks noChangeShapeType="1"/>
          </p:cNvSpPr>
          <p:nvPr/>
        </p:nvSpPr>
        <p:spPr bwMode="auto">
          <a:xfrm>
            <a:off x="4191000" y="19050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8" name="Line 37"/>
          <p:cNvSpPr>
            <a:spLocks noChangeShapeType="1"/>
          </p:cNvSpPr>
          <p:nvPr/>
        </p:nvSpPr>
        <p:spPr bwMode="auto">
          <a:xfrm flipV="1">
            <a:off x="4191000" y="2590800"/>
            <a:ext cx="10668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19" name="Line 38"/>
          <p:cNvSpPr>
            <a:spLocks noChangeShapeType="1"/>
          </p:cNvSpPr>
          <p:nvPr/>
        </p:nvSpPr>
        <p:spPr bwMode="auto">
          <a:xfrm>
            <a:off x="4191000" y="3581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20" name="Line 39"/>
          <p:cNvSpPr>
            <a:spLocks noChangeShapeType="1"/>
          </p:cNvSpPr>
          <p:nvPr/>
        </p:nvSpPr>
        <p:spPr bwMode="auto">
          <a:xfrm flipV="1">
            <a:off x="5791200" y="2667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2121" name="Rectangle 40"/>
          <p:cNvSpPr>
            <a:spLocks noChangeArrowheads="1"/>
          </p:cNvSpPr>
          <p:nvPr/>
        </p:nvSpPr>
        <p:spPr bwMode="auto">
          <a:xfrm>
            <a:off x="395288" y="1268413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2122" name="Line 41"/>
          <p:cNvSpPr>
            <a:spLocks noChangeShapeType="1"/>
          </p:cNvSpPr>
          <p:nvPr/>
        </p:nvSpPr>
        <p:spPr bwMode="auto">
          <a:xfrm flipH="1">
            <a:off x="966788" y="149542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23" name="Rectangle 42"/>
          <p:cNvSpPr>
            <a:spLocks noChangeArrowheads="1"/>
          </p:cNvSpPr>
          <p:nvPr/>
        </p:nvSpPr>
        <p:spPr bwMode="auto">
          <a:xfrm>
            <a:off x="400050" y="21272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02124" name="Line 43"/>
          <p:cNvSpPr>
            <a:spLocks noChangeShapeType="1"/>
          </p:cNvSpPr>
          <p:nvPr/>
        </p:nvSpPr>
        <p:spPr bwMode="auto">
          <a:xfrm flipH="1">
            <a:off x="971550" y="23526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25" name="Rectangle 44"/>
          <p:cNvSpPr>
            <a:spLocks noChangeArrowheads="1"/>
          </p:cNvSpPr>
          <p:nvPr/>
        </p:nvSpPr>
        <p:spPr bwMode="auto">
          <a:xfrm>
            <a:off x="400050" y="29908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02126" name="Line 45"/>
          <p:cNvSpPr>
            <a:spLocks noChangeShapeType="1"/>
          </p:cNvSpPr>
          <p:nvPr/>
        </p:nvSpPr>
        <p:spPr bwMode="auto">
          <a:xfrm flipH="1">
            <a:off x="971550" y="32162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27" name="Rectangle 46"/>
          <p:cNvSpPr>
            <a:spLocks noChangeArrowheads="1"/>
          </p:cNvSpPr>
          <p:nvPr/>
        </p:nvSpPr>
        <p:spPr bwMode="auto">
          <a:xfrm>
            <a:off x="400050" y="3789363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302128" name="Line 47"/>
          <p:cNvSpPr>
            <a:spLocks noChangeShapeType="1"/>
          </p:cNvSpPr>
          <p:nvPr/>
        </p:nvSpPr>
        <p:spPr bwMode="auto">
          <a:xfrm flipH="1">
            <a:off x="971550" y="401478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29" name="Rectangle 48"/>
          <p:cNvSpPr>
            <a:spLocks noChangeArrowheads="1"/>
          </p:cNvSpPr>
          <p:nvPr/>
        </p:nvSpPr>
        <p:spPr bwMode="auto">
          <a:xfrm>
            <a:off x="400050" y="4646613"/>
            <a:ext cx="498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olidFill>
                  <a:srgbClr val="1717FF"/>
                </a:solidFill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olidFill>
                  <a:srgbClr val="1717FF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02130" name="Line 49"/>
          <p:cNvSpPr>
            <a:spLocks noChangeShapeType="1"/>
          </p:cNvSpPr>
          <p:nvPr/>
        </p:nvSpPr>
        <p:spPr bwMode="auto">
          <a:xfrm flipH="1">
            <a:off x="971550" y="487203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31" name="Rectangle 50"/>
          <p:cNvSpPr>
            <a:spLocks noChangeArrowheads="1"/>
          </p:cNvSpPr>
          <p:nvPr/>
        </p:nvSpPr>
        <p:spPr bwMode="auto">
          <a:xfrm>
            <a:off x="8175625" y="1773238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02132" name="Line 51"/>
          <p:cNvSpPr>
            <a:spLocks noChangeShapeType="1"/>
          </p:cNvSpPr>
          <p:nvPr/>
        </p:nvSpPr>
        <p:spPr bwMode="auto">
          <a:xfrm flipH="1">
            <a:off x="7956550" y="20002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33" name="Rectangle 52"/>
          <p:cNvSpPr>
            <a:spLocks noChangeArrowheads="1"/>
          </p:cNvSpPr>
          <p:nvPr/>
        </p:nvSpPr>
        <p:spPr bwMode="auto">
          <a:xfrm>
            <a:off x="8175625" y="25717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02134" name="Line 53"/>
          <p:cNvSpPr>
            <a:spLocks noChangeShapeType="1"/>
          </p:cNvSpPr>
          <p:nvPr/>
        </p:nvSpPr>
        <p:spPr bwMode="auto">
          <a:xfrm flipH="1">
            <a:off x="7956550" y="279876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35" name="Rectangle 54"/>
          <p:cNvSpPr>
            <a:spLocks noChangeArrowheads="1"/>
          </p:cNvSpPr>
          <p:nvPr/>
        </p:nvSpPr>
        <p:spPr bwMode="auto">
          <a:xfrm>
            <a:off x="8175625" y="3795713"/>
            <a:ext cx="498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olidFill>
                  <a:srgbClr val="1717FF"/>
                </a:solidFill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olidFill>
                  <a:srgbClr val="1717FF"/>
                </a:solidFill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2136" name="Line 55"/>
          <p:cNvSpPr>
            <a:spLocks noChangeShapeType="1"/>
          </p:cNvSpPr>
          <p:nvPr/>
        </p:nvSpPr>
        <p:spPr bwMode="auto">
          <a:xfrm flipH="1">
            <a:off x="7956550" y="402272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37" name="Rectangle 56"/>
          <p:cNvSpPr>
            <a:spLocks noChangeArrowheads="1"/>
          </p:cNvSpPr>
          <p:nvPr/>
        </p:nvSpPr>
        <p:spPr bwMode="auto">
          <a:xfrm>
            <a:off x="5575300" y="1341438"/>
            <a:ext cx="384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02138" name="Rectangle 57"/>
          <p:cNvSpPr>
            <a:spLocks noChangeArrowheads="1"/>
          </p:cNvSpPr>
          <p:nvPr/>
        </p:nvSpPr>
        <p:spPr bwMode="auto">
          <a:xfrm>
            <a:off x="5627688" y="457517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2139" name="Line 58"/>
          <p:cNvSpPr>
            <a:spLocks noChangeShapeType="1"/>
          </p:cNvSpPr>
          <p:nvPr/>
        </p:nvSpPr>
        <p:spPr bwMode="auto">
          <a:xfrm flipV="1">
            <a:off x="5805488" y="432752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40" name="Line 59"/>
          <p:cNvSpPr>
            <a:spLocks noChangeShapeType="1"/>
          </p:cNvSpPr>
          <p:nvPr/>
        </p:nvSpPr>
        <p:spPr bwMode="auto">
          <a:xfrm flipV="1">
            <a:off x="5776913" y="180181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2141" name="Rectangle 6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(4) </a:t>
            </a:r>
            <a:r>
              <a:rPr lang="ko-KR" altLang="en-US"/>
              <a:t>잠재변수의 측정단위 규정</a:t>
            </a:r>
          </a:p>
        </p:txBody>
      </p:sp>
      <p:sp>
        <p:nvSpPr>
          <p:cNvPr id="302142" name="Text Box 61"/>
          <p:cNvSpPr txBox="1">
            <a:spLocks noChangeArrowheads="1"/>
          </p:cNvSpPr>
          <p:nvPr/>
        </p:nvSpPr>
        <p:spPr bwMode="auto">
          <a:xfrm>
            <a:off x="900113" y="104616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43" name="Text Box 62"/>
          <p:cNvSpPr txBox="1">
            <a:spLocks noChangeArrowheads="1"/>
          </p:cNvSpPr>
          <p:nvPr/>
        </p:nvSpPr>
        <p:spPr bwMode="auto">
          <a:xfrm>
            <a:off x="900113" y="19827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44" name="Text Box 63"/>
          <p:cNvSpPr txBox="1">
            <a:spLocks noChangeArrowheads="1"/>
          </p:cNvSpPr>
          <p:nvPr/>
        </p:nvSpPr>
        <p:spPr bwMode="auto">
          <a:xfrm>
            <a:off x="900113" y="28463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45" name="Text Box 64"/>
          <p:cNvSpPr txBox="1">
            <a:spLocks noChangeArrowheads="1"/>
          </p:cNvSpPr>
          <p:nvPr/>
        </p:nvSpPr>
        <p:spPr bwMode="auto">
          <a:xfrm>
            <a:off x="900113" y="3638550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46" name="Text Box 65"/>
          <p:cNvSpPr txBox="1">
            <a:spLocks noChangeArrowheads="1"/>
          </p:cNvSpPr>
          <p:nvPr/>
        </p:nvSpPr>
        <p:spPr bwMode="auto">
          <a:xfrm>
            <a:off x="900113" y="4502150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47" name="Text Box 66"/>
          <p:cNvSpPr txBox="1">
            <a:spLocks noChangeArrowheads="1"/>
          </p:cNvSpPr>
          <p:nvPr/>
        </p:nvSpPr>
        <p:spPr bwMode="auto">
          <a:xfrm>
            <a:off x="5435600" y="1730375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48" name="Text Box 67"/>
          <p:cNvSpPr txBox="1">
            <a:spLocks noChangeArrowheads="1"/>
          </p:cNvSpPr>
          <p:nvPr/>
        </p:nvSpPr>
        <p:spPr bwMode="auto">
          <a:xfrm>
            <a:off x="5508625" y="4286250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49" name="Text Box 68"/>
          <p:cNvSpPr txBox="1">
            <a:spLocks noChangeArrowheads="1"/>
          </p:cNvSpPr>
          <p:nvPr/>
        </p:nvSpPr>
        <p:spPr bwMode="auto">
          <a:xfrm>
            <a:off x="7885113" y="162242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50" name="Text Box 69"/>
          <p:cNvSpPr txBox="1">
            <a:spLocks noChangeArrowheads="1"/>
          </p:cNvSpPr>
          <p:nvPr/>
        </p:nvSpPr>
        <p:spPr bwMode="auto">
          <a:xfrm>
            <a:off x="7885113" y="24145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51" name="Text Box 70"/>
          <p:cNvSpPr txBox="1">
            <a:spLocks noChangeArrowheads="1"/>
          </p:cNvSpPr>
          <p:nvPr/>
        </p:nvSpPr>
        <p:spPr bwMode="auto">
          <a:xfrm>
            <a:off x="7885113" y="367506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52" name="Text Box 71"/>
          <p:cNvSpPr txBox="1">
            <a:spLocks noChangeArrowheads="1"/>
          </p:cNvSpPr>
          <p:nvPr/>
        </p:nvSpPr>
        <p:spPr bwMode="auto">
          <a:xfrm>
            <a:off x="539750" y="5043488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302153" name="Text Box 72"/>
          <p:cNvSpPr txBox="1">
            <a:spLocks noChangeArrowheads="1"/>
          </p:cNvSpPr>
          <p:nvPr/>
        </p:nvSpPr>
        <p:spPr bwMode="auto">
          <a:xfrm>
            <a:off x="8316913" y="41798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302154" name="Text Box 73"/>
          <p:cNvSpPr txBox="1">
            <a:spLocks noChangeArrowheads="1"/>
          </p:cNvSpPr>
          <p:nvPr/>
        </p:nvSpPr>
        <p:spPr bwMode="auto">
          <a:xfrm>
            <a:off x="2339975" y="1341438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55" name="Text Box 74"/>
          <p:cNvSpPr txBox="1">
            <a:spLocks noChangeArrowheads="1"/>
          </p:cNvSpPr>
          <p:nvPr/>
        </p:nvSpPr>
        <p:spPr bwMode="auto">
          <a:xfrm>
            <a:off x="2484438" y="3103563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56" name="Text Box 75"/>
          <p:cNvSpPr txBox="1">
            <a:spLocks noChangeArrowheads="1"/>
          </p:cNvSpPr>
          <p:nvPr/>
        </p:nvSpPr>
        <p:spPr bwMode="auto">
          <a:xfrm>
            <a:off x="2197100" y="4545013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57" name="Text Box 76"/>
          <p:cNvSpPr txBox="1">
            <a:spLocks noChangeArrowheads="1"/>
          </p:cNvSpPr>
          <p:nvPr/>
        </p:nvSpPr>
        <p:spPr bwMode="auto">
          <a:xfrm>
            <a:off x="6659563" y="1700213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58" name="Text Box 77"/>
          <p:cNvSpPr txBox="1">
            <a:spLocks noChangeArrowheads="1"/>
          </p:cNvSpPr>
          <p:nvPr/>
        </p:nvSpPr>
        <p:spPr bwMode="auto">
          <a:xfrm>
            <a:off x="6659563" y="3679825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2159" name="Rectangle 78"/>
          <p:cNvSpPr>
            <a:spLocks noGrp="1" noChangeArrowheads="1"/>
          </p:cNvSpPr>
          <p:nvPr>
            <p:ph type="body" idx="1"/>
          </p:nvPr>
        </p:nvSpPr>
        <p:spPr>
          <a:xfrm>
            <a:off x="703263" y="5300663"/>
            <a:ext cx="7720012" cy="1038225"/>
          </a:xfrm>
        </p:spPr>
        <p:txBody>
          <a:bodyPr/>
          <a:lstStyle/>
          <a:p>
            <a:pPr lvl="1" eaLnBrk="1" hangingPunct="1">
              <a:lnSpc>
                <a:spcPct val="110000"/>
              </a:lnSpc>
            </a:pPr>
            <a:r>
              <a:rPr lang="ko-KR" altLang="en-US" sz="1600">
                <a:solidFill>
                  <a:srgbClr val="1717FF"/>
                </a:solidFill>
              </a:rPr>
              <a:t>잠재변수와 인과변수들간의 관계를 적절히 파악하기 위해 특히 모수행렬들의 원소들이 가지는 의미를 해석</a:t>
            </a:r>
            <a:r>
              <a:rPr lang="en-US" altLang="ko-KR" sz="1600">
                <a:solidFill>
                  <a:srgbClr val="1717FF"/>
                </a:solidFill>
              </a:rPr>
              <a:t>, </a:t>
            </a:r>
            <a:r>
              <a:rPr lang="ko-KR" altLang="en-US" sz="1600">
                <a:solidFill>
                  <a:srgbClr val="1717FF"/>
                </a:solidFill>
              </a:rPr>
              <a:t>비교하기 위해서는 잠재변수들에 대한 측정단위가 규정되어야 할 필요가 있음 </a:t>
            </a:r>
            <a:r>
              <a:rPr lang="en-US" altLang="ko-KR" sz="1600">
                <a:solidFill>
                  <a:srgbClr val="1717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94852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7" descr="C:\Users\1000and0\AppData\Local\Temp\SNAGHTML21f5dc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250" y="1052513"/>
            <a:ext cx="7643813" cy="5184775"/>
          </a:xfrm>
          <a:noFill/>
        </p:spPr>
      </p:pic>
      <p:sp>
        <p:nvSpPr>
          <p:cNvPr id="30310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B0AD98A-1630-47A4-A7C8-56F4EE6CB44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303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Parameters → Regression weight</a:t>
            </a:r>
          </a:p>
        </p:txBody>
      </p:sp>
      <p:sp>
        <p:nvSpPr>
          <p:cNvPr id="303109" name="Line 4"/>
          <p:cNvSpPr>
            <a:spLocks noChangeShapeType="1"/>
          </p:cNvSpPr>
          <p:nvPr/>
        </p:nvSpPr>
        <p:spPr bwMode="auto">
          <a:xfrm flipH="1">
            <a:off x="4429125" y="3429000"/>
            <a:ext cx="504825" cy="357188"/>
          </a:xfrm>
          <a:prstGeom prst="line">
            <a:avLst/>
          </a:prstGeom>
          <a:noFill/>
          <a:ln w="6350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7518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F42E16F-4952-47FD-8B54-5173ECF306B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304131" name="Oval 2"/>
          <p:cNvSpPr>
            <a:spLocks noChangeArrowheads="1"/>
          </p:cNvSpPr>
          <p:nvPr/>
        </p:nvSpPr>
        <p:spPr bwMode="auto">
          <a:xfrm>
            <a:off x="5480050" y="4581525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32" name="Oval 3"/>
          <p:cNvSpPr>
            <a:spLocks noChangeArrowheads="1"/>
          </p:cNvSpPr>
          <p:nvPr/>
        </p:nvSpPr>
        <p:spPr bwMode="auto">
          <a:xfrm>
            <a:off x="5435600" y="1341438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33" name="Oval 4"/>
          <p:cNvSpPr>
            <a:spLocks noChangeArrowheads="1"/>
          </p:cNvSpPr>
          <p:nvPr/>
        </p:nvSpPr>
        <p:spPr bwMode="auto">
          <a:xfrm>
            <a:off x="8172450" y="37893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34" name="Oval 5"/>
          <p:cNvSpPr>
            <a:spLocks noChangeArrowheads="1"/>
          </p:cNvSpPr>
          <p:nvPr/>
        </p:nvSpPr>
        <p:spPr bwMode="auto">
          <a:xfrm>
            <a:off x="8172450" y="25654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35" name="Oval 6"/>
          <p:cNvSpPr>
            <a:spLocks noChangeArrowheads="1"/>
          </p:cNvSpPr>
          <p:nvPr/>
        </p:nvSpPr>
        <p:spPr bwMode="auto">
          <a:xfrm>
            <a:off x="8172450" y="1773238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36" name="Oval 7"/>
          <p:cNvSpPr>
            <a:spLocks noChangeArrowheads="1"/>
          </p:cNvSpPr>
          <p:nvPr/>
        </p:nvSpPr>
        <p:spPr bwMode="auto">
          <a:xfrm>
            <a:off x="323850" y="21336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37" name="Oval 8"/>
          <p:cNvSpPr>
            <a:spLocks noChangeArrowheads="1"/>
          </p:cNvSpPr>
          <p:nvPr/>
        </p:nvSpPr>
        <p:spPr bwMode="auto">
          <a:xfrm>
            <a:off x="323850" y="2997200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38" name="Oval 9"/>
          <p:cNvSpPr>
            <a:spLocks noChangeArrowheads="1"/>
          </p:cNvSpPr>
          <p:nvPr/>
        </p:nvSpPr>
        <p:spPr bwMode="auto">
          <a:xfrm>
            <a:off x="323850" y="37893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39" name="Oval 10"/>
          <p:cNvSpPr>
            <a:spLocks noChangeArrowheads="1"/>
          </p:cNvSpPr>
          <p:nvPr/>
        </p:nvSpPr>
        <p:spPr bwMode="auto">
          <a:xfrm>
            <a:off x="323850" y="465296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40" name="Oval 11"/>
          <p:cNvSpPr>
            <a:spLocks noChangeArrowheads="1"/>
          </p:cNvSpPr>
          <p:nvPr/>
        </p:nvSpPr>
        <p:spPr bwMode="auto">
          <a:xfrm>
            <a:off x="323850" y="1268413"/>
            <a:ext cx="647700" cy="431800"/>
          </a:xfrm>
          <a:prstGeom prst="ellipse">
            <a:avLst/>
          </a:prstGeom>
          <a:solidFill>
            <a:srgbClr val="FFFF99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04141" name="Rectangle 12"/>
          <p:cNvSpPr>
            <a:spLocks noChangeArrowheads="1"/>
          </p:cNvSpPr>
          <p:nvPr/>
        </p:nvSpPr>
        <p:spPr bwMode="auto">
          <a:xfrm>
            <a:off x="1219200" y="1219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국어점수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42" name="Rectangle 13"/>
          <p:cNvSpPr>
            <a:spLocks noChangeArrowheads="1"/>
          </p:cNvSpPr>
          <p:nvPr/>
        </p:nvSpPr>
        <p:spPr bwMode="auto">
          <a:xfrm>
            <a:off x="1219200" y="2057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영어점수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43" name="Rectangle 14"/>
          <p:cNvSpPr>
            <a:spLocks noChangeArrowheads="1"/>
          </p:cNvSpPr>
          <p:nvPr/>
        </p:nvSpPr>
        <p:spPr bwMode="auto">
          <a:xfrm>
            <a:off x="1219200" y="2895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44" name="Rectangle 15"/>
          <p:cNvSpPr>
            <a:spLocks noChangeArrowheads="1"/>
          </p:cNvSpPr>
          <p:nvPr/>
        </p:nvSpPr>
        <p:spPr bwMode="auto">
          <a:xfrm>
            <a:off x="12192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과학점수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4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45" name="Rectangle 16"/>
          <p:cNvSpPr>
            <a:spLocks noChangeArrowheads="1"/>
          </p:cNvSpPr>
          <p:nvPr/>
        </p:nvSpPr>
        <p:spPr bwMode="auto">
          <a:xfrm>
            <a:off x="1219200" y="4572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</a:rPr>
              <a:t>IQ</a:t>
            </a:r>
            <a:r>
              <a:rPr lang="ko-KR" altLang="en-US" sz="1400" b="0">
                <a:solidFill>
                  <a:schemeClr val="tx1"/>
                </a:solidFill>
              </a:rPr>
              <a:t>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5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46" name="Oval 17"/>
          <p:cNvSpPr>
            <a:spLocks noChangeArrowheads="1"/>
          </p:cNvSpPr>
          <p:nvPr/>
        </p:nvSpPr>
        <p:spPr bwMode="auto">
          <a:xfrm>
            <a:off x="2819400" y="16002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언어능력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47" name="Oval 18"/>
          <p:cNvSpPr>
            <a:spLocks noChangeArrowheads="1"/>
          </p:cNvSpPr>
          <p:nvPr/>
        </p:nvSpPr>
        <p:spPr bwMode="auto">
          <a:xfrm>
            <a:off x="2819400" y="32766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수리능력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48" name="Oval 19"/>
          <p:cNvSpPr>
            <a:spLocks noChangeArrowheads="1"/>
          </p:cNvSpPr>
          <p:nvPr/>
        </p:nvSpPr>
        <p:spPr bwMode="auto">
          <a:xfrm>
            <a:off x="2819400" y="45720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지능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49" name="Oval 20"/>
          <p:cNvSpPr>
            <a:spLocks noChangeArrowheads="1"/>
          </p:cNvSpPr>
          <p:nvPr/>
        </p:nvSpPr>
        <p:spPr bwMode="auto">
          <a:xfrm>
            <a:off x="5105400" y="20574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대학의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50" name="Oval 21"/>
          <p:cNvSpPr>
            <a:spLocks noChangeArrowheads="1"/>
          </p:cNvSpPr>
          <p:nvPr/>
        </p:nvSpPr>
        <p:spPr bwMode="auto">
          <a:xfrm>
            <a:off x="5105400" y="37338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입학시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</a:t>
            </a:r>
            <a:r>
              <a:rPr lang="ko-KR" altLang="en-US" sz="1400" b="0" i="1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51" name="Rectangle 22"/>
          <p:cNvSpPr>
            <a:spLocks noChangeArrowheads="1"/>
          </p:cNvSpPr>
          <p:nvPr/>
        </p:nvSpPr>
        <p:spPr bwMode="auto">
          <a:xfrm>
            <a:off x="7239000" y="1676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전공성적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52" name="Rectangle 23"/>
          <p:cNvSpPr>
            <a:spLocks noChangeArrowheads="1"/>
          </p:cNvSpPr>
          <p:nvPr/>
        </p:nvSpPr>
        <p:spPr bwMode="auto">
          <a:xfrm>
            <a:off x="7239000" y="25146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교양성적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53" name="Rectangle 24"/>
          <p:cNvSpPr>
            <a:spLocks noChangeArrowheads="1"/>
          </p:cNvSpPr>
          <p:nvPr/>
        </p:nvSpPr>
        <p:spPr bwMode="auto">
          <a:xfrm>
            <a:off x="72390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수능성적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304154" name="Line 25"/>
          <p:cNvSpPr>
            <a:spLocks noChangeShapeType="1"/>
          </p:cNvSpPr>
          <p:nvPr/>
        </p:nvSpPr>
        <p:spPr bwMode="auto">
          <a:xfrm flipH="1" flipV="1">
            <a:off x="1905000" y="15240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55" name="Line 26"/>
          <p:cNvSpPr>
            <a:spLocks noChangeShapeType="1"/>
          </p:cNvSpPr>
          <p:nvPr/>
        </p:nvSpPr>
        <p:spPr bwMode="auto">
          <a:xfrm flipH="1">
            <a:off x="1905000" y="20574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56" name="Line 27"/>
          <p:cNvSpPr>
            <a:spLocks noChangeShapeType="1"/>
          </p:cNvSpPr>
          <p:nvPr/>
        </p:nvSpPr>
        <p:spPr bwMode="auto">
          <a:xfrm flipH="1" flipV="1">
            <a:off x="1905000" y="32004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57" name="Line 28"/>
          <p:cNvSpPr>
            <a:spLocks noChangeShapeType="1"/>
          </p:cNvSpPr>
          <p:nvPr/>
        </p:nvSpPr>
        <p:spPr bwMode="auto">
          <a:xfrm flipH="1">
            <a:off x="1905000" y="37338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58" name="Line 29"/>
          <p:cNvSpPr>
            <a:spLocks noChangeShapeType="1"/>
          </p:cNvSpPr>
          <p:nvPr/>
        </p:nvSpPr>
        <p:spPr bwMode="auto">
          <a:xfrm flipH="1">
            <a:off x="1905000" y="48768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59" name="Line 30"/>
          <p:cNvSpPr>
            <a:spLocks noChangeShapeType="1"/>
          </p:cNvSpPr>
          <p:nvPr/>
        </p:nvSpPr>
        <p:spPr bwMode="auto">
          <a:xfrm flipV="1">
            <a:off x="6400800" y="1981200"/>
            <a:ext cx="838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0" name="Line 31"/>
          <p:cNvSpPr>
            <a:spLocks noChangeShapeType="1"/>
          </p:cNvSpPr>
          <p:nvPr/>
        </p:nvSpPr>
        <p:spPr bwMode="auto">
          <a:xfrm>
            <a:off x="6477000" y="24384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1" name="Line 32"/>
          <p:cNvSpPr>
            <a:spLocks noChangeShapeType="1"/>
          </p:cNvSpPr>
          <p:nvPr/>
        </p:nvSpPr>
        <p:spPr bwMode="auto">
          <a:xfrm>
            <a:off x="6477000" y="4038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2" name="Line 33"/>
          <p:cNvSpPr>
            <a:spLocks noChangeShapeType="1"/>
          </p:cNvSpPr>
          <p:nvPr/>
        </p:nvSpPr>
        <p:spPr bwMode="auto">
          <a:xfrm>
            <a:off x="3505200" y="22098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3" name="Line 34"/>
          <p:cNvSpPr>
            <a:spLocks noChangeShapeType="1"/>
          </p:cNvSpPr>
          <p:nvPr/>
        </p:nvSpPr>
        <p:spPr bwMode="auto">
          <a:xfrm>
            <a:off x="3505200" y="38862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4" name="Freeform 35"/>
          <p:cNvSpPr>
            <a:spLocks/>
          </p:cNvSpPr>
          <p:nvPr/>
        </p:nvSpPr>
        <p:spPr bwMode="auto">
          <a:xfrm>
            <a:off x="2273300" y="2133600"/>
            <a:ext cx="698500" cy="2590800"/>
          </a:xfrm>
          <a:custGeom>
            <a:avLst/>
            <a:gdLst>
              <a:gd name="T0" fmla="*/ 2147483646 w 440"/>
              <a:gd name="T1" fmla="*/ 0 h 1632"/>
              <a:gd name="T2" fmla="*/ 2147483646 w 440"/>
              <a:gd name="T3" fmla="*/ 2147483646 h 1632"/>
              <a:gd name="T4" fmla="*/ 2147483646 w 440"/>
              <a:gd name="T5" fmla="*/ 2147483646 h 1632"/>
              <a:gd name="T6" fmla="*/ 0 60000 65536"/>
              <a:gd name="T7" fmla="*/ 0 60000 65536"/>
              <a:gd name="T8" fmla="*/ 0 60000 65536"/>
              <a:gd name="T9" fmla="*/ 0 w 440"/>
              <a:gd name="T10" fmla="*/ 0 h 1632"/>
              <a:gd name="T11" fmla="*/ 440 w 440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1632">
                <a:moveTo>
                  <a:pt x="440" y="0"/>
                </a:moveTo>
                <a:cubicBezTo>
                  <a:pt x="228" y="320"/>
                  <a:pt x="16" y="640"/>
                  <a:pt x="8" y="912"/>
                </a:cubicBezTo>
                <a:cubicBezTo>
                  <a:pt x="0" y="1184"/>
                  <a:pt x="196" y="1408"/>
                  <a:pt x="392" y="163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5" name="Line 36"/>
          <p:cNvSpPr>
            <a:spLocks noChangeShapeType="1"/>
          </p:cNvSpPr>
          <p:nvPr/>
        </p:nvSpPr>
        <p:spPr bwMode="auto">
          <a:xfrm>
            <a:off x="4191000" y="19050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6" name="Line 37"/>
          <p:cNvSpPr>
            <a:spLocks noChangeShapeType="1"/>
          </p:cNvSpPr>
          <p:nvPr/>
        </p:nvSpPr>
        <p:spPr bwMode="auto">
          <a:xfrm flipV="1">
            <a:off x="4191000" y="2590800"/>
            <a:ext cx="10668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7" name="Line 38"/>
          <p:cNvSpPr>
            <a:spLocks noChangeShapeType="1"/>
          </p:cNvSpPr>
          <p:nvPr/>
        </p:nvSpPr>
        <p:spPr bwMode="auto">
          <a:xfrm>
            <a:off x="4191000" y="3581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8" name="Line 39"/>
          <p:cNvSpPr>
            <a:spLocks noChangeShapeType="1"/>
          </p:cNvSpPr>
          <p:nvPr/>
        </p:nvSpPr>
        <p:spPr bwMode="auto">
          <a:xfrm flipV="1">
            <a:off x="5791200" y="2667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4169" name="Rectangle 40"/>
          <p:cNvSpPr>
            <a:spLocks noChangeArrowheads="1"/>
          </p:cNvSpPr>
          <p:nvPr/>
        </p:nvSpPr>
        <p:spPr bwMode="auto">
          <a:xfrm>
            <a:off x="395288" y="1268413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4170" name="Line 41"/>
          <p:cNvSpPr>
            <a:spLocks noChangeShapeType="1"/>
          </p:cNvSpPr>
          <p:nvPr/>
        </p:nvSpPr>
        <p:spPr bwMode="auto">
          <a:xfrm flipH="1">
            <a:off x="966788" y="149542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71" name="Rectangle 42"/>
          <p:cNvSpPr>
            <a:spLocks noChangeArrowheads="1"/>
          </p:cNvSpPr>
          <p:nvPr/>
        </p:nvSpPr>
        <p:spPr bwMode="auto">
          <a:xfrm>
            <a:off x="400050" y="21272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04172" name="Line 43"/>
          <p:cNvSpPr>
            <a:spLocks noChangeShapeType="1"/>
          </p:cNvSpPr>
          <p:nvPr/>
        </p:nvSpPr>
        <p:spPr bwMode="auto">
          <a:xfrm flipH="1">
            <a:off x="971550" y="23526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73" name="Rectangle 44"/>
          <p:cNvSpPr>
            <a:spLocks noChangeArrowheads="1"/>
          </p:cNvSpPr>
          <p:nvPr/>
        </p:nvSpPr>
        <p:spPr bwMode="auto">
          <a:xfrm>
            <a:off x="400050" y="29908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04174" name="Line 45"/>
          <p:cNvSpPr>
            <a:spLocks noChangeShapeType="1"/>
          </p:cNvSpPr>
          <p:nvPr/>
        </p:nvSpPr>
        <p:spPr bwMode="auto">
          <a:xfrm flipH="1">
            <a:off x="971550" y="32162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75" name="Rectangle 46"/>
          <p:cNvSpPr>
            <a:spLocks noChangeArrowheads="1"/>
          </p:cNvSpPr>
          <p:nvPr/>
        </p:nvSpPr>
        <p:spPr bwMode="auto">
          <a:xfrm>
            <a:off x="400050" y="3789363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304176" name="Line 47"/>
          <p:cNvSpPr>
            <a:spLocks noChangeShapeType="1"/>
          </p:cNvSpPr>
          <p:nvPr/>
        </p:nvSpPr>
        <p:spPr bwMode="auto">
          <a:xfrm flipH="1">
            <a:off x="971550" y="401478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77" name="Rectangle 48"/>
          <p:cNvSpPr>
            <a:spLocks noChangeArrowheads="1"/>
          </p:cNvSpPr>
          <p:nvPr/>
        </p:nvSpPr>
        <p:spPr bwMode="auto">
          <a:xfrm>
            <a:off x="400050" y="4646613"/>
            <a:ext cx="498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olidFill>
                  <a:srgbClr val="1717FF"/>
                </a:solidFill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olidFill>
                  <a:srgbClr val="1717FF"/>
                </a:solidFill>
                <a:sym typeface="Symbol" panose="05050102010706020507" pitchFamily="18" charset="2"/>
              </a:rPr>
              <a:t>5</a:t>
            </a:r>
          </a:p>
        </p:txBody>
      </p:sp>
      <p:sp>
        <p:nvSpPr>
          <p:cNvPr id="304178" name="Line 49"/>
          <p:cNvSpPr>
            <a:spLocks noChangeShapeType="1"/>
          </p:cNvSpPr>
          <p:nvPr/>
        </p:nvSpPr>
        <p:spPr bwMode="auto">
          <a:xfrm flipH="1">
            <a:off x="971550" y="487203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79" name="Rectangle 50"/>
          <p:cNvSpPr>
            <a:spLocks noChangeArrowheads="1"/>
          </p:cNvSpPr>
          <p:nvPr/>
        </p:nvSpPr>
        <p:spPr bwMode="auto">
          <a:xfrm>
            <a:off x="8175625" y="1773238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04180" name="Line 51"/>
          <p:cNvSpPr>
            <a:spLocks noChangeShapeType="1"/>
          </p:cNvSpPr>
          <p:nvPr/>
        </p:nvSpPr>
        <p:spPr bwMode="auto">
          <a:xfrm flipH="1">
            <a:off x="7956550" y="20002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81" name="Rectangle 52"/>
          <p:cNvSpPr>
            <a:spLocks noChangeArrowheads="1"/>
          </p:cNvSpPr>
          <p:nvPr/>
        </p:nvSpPr>
        <p:spPr bwMode="auto">
          <a:xfrm>
            <a:off x="8175625" y="2571750"/>
            <a:ext cx="500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304182" name="Line 53"/>
          <p:cNvSpPr>
            <a:spLocks noChangeShapeType="1"/>
          </p:cNvSpPr>
          <p:nvPr/>
        </p:nvSpPr>
        <p:spPr bwMode="auto">
          <a:xfrm flipH="1">
            <a:off x="7956550" y="279876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83" name="Rectangle 54"/>
          <p:cNvSpPr>
            <a:spLocks noChangeArrowheads="1"/>
          </p:cNvSpPr>
          <p:nvPr/>
        </p:nvSpPr>
        <p:spPr bwMode="auto">
          <a:xfrm>
            <a:off x="8175625" y="3795713"/>
            <a:ext cx="498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olidFill>
                  <a:srgbClr val="1717FF"/>
                </a:solidFill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olidFill>
                  <a:srgbClr val="1717FF"/>
                </a:solidFill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4184" name="Line 55"/>
          <p:cNvSpPr>
            <a:spLocks noChangeShapeType="1"/>
          </p:cNvSpPr>
          <p:nvPr/>
        </p:nvSpPr>
        <p:spPr bwMode="auto">
          <a:xfrm flipH="1">
            <a:off x="7956550" y="402272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85" name="Rectangle 56"/>
          <p:cNvSpPr>
            <a:spLocks noChangeArrowheads="1"/>
          </p:cNvSpPr>
          <p:nvPr/>
        </p:nvSpPr>
        <p:spPr bwMode="auto">
          <a:xfrm>
            <a:off x="5575300" y="1341438"/>
            <a:ext cx="384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304186" name="Rectangle 57"/>
          <p:cNvSpPr>
            <a:spLocks noChangeArrowheads="1"/>
          </p:cNvSpPr>
          <p:nvPr/>
        </p:nvSpPr>
        <p:spPr bwMode="auto">
          <a:xfrm>
            <a:off x="5627688" y="457517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304187" name="Line 58"/>
          <p:cNvSpPr>
            <a:spLocks noChangeShapeType="1"/>
          </p:cNvSpPr>
          <p:nvPr/>
        </p:nvSpPr>
        <p:spPr bwMode="auto">
          <a:xfrm flipV="1">
            <a:off x="5805488" y="432752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88" name="Line 59"/>
          <p:cNvSpPr>
            <a:spLocks noChangeShapeType="1"/>
          </p:cNvSpPr>
          <p:nvPr/>
        </p:nvSpPr>
        <p:spPr bwMode="auto">
          <a:xfrm flipV="1">
            <a:off x="5776913" y="180181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304189" name="Rectangle 6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(5) </a:t>
            </a:r>
            <a:r>
              <a:rPr lang="ko-KR" altLang="en-US"/>
              <a:t>외생변수들 간의 연관성</a:t>
            </a:r>
          </a:p>
        </p:txBody>
      </p:sp>
      <p:sp>
        <p:nvSpPr>
          <p:cNvPr id="304190" name="Text Box 61"/>
          <p:cNvSpPr txBox="1">
            <a:spLocks noChangeArrowheads="1"/>
          </p:cNvSpPr>
          <p:nvPr/>
        </p:nvSpPr>
        <p:spPr bwMode="auto">
          <a:xfrm>
            <a:off x="900113" y="104616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191" name="Text Box 62"/>
          <p:cNvSpPr txBox="1">
            <a:spLocks noChangeArrowheads="1"/>
          </p:cNvSpPr>
          <p:nvPr/>
        </p:nvSpPr>
        <p:spPr bwMode="auto">
          <a:xfrm>
            <a:off x="900113" y="19827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192" name="Text Box 63"/>
          <p:cNvSpPr txBox="1">
            <a:spLocks noChangeArrowheads="1"/>
          </p:cNvSpPr>
          <p:nvPr/>
        </p:nvSpPr>
        <p:spPr bwMode="auto">
          <a:xfrm>
            <a:off x="900113" y="28463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193" name="Text Box 64"/>
          <p:cNvSpPr txBox="1">
            <a:spLocks noChangeArrowheads="1"/>
          </p:cNvSpPr>
          <p:nvPr/>
        </p:nvSpPr>
        <p:spPr bwMode="auto">
          <a:xfrm>
            <a:off x="900113" y="3638550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194" name="Text Box 65"/>
          <p:cNvSpPr txBox="1">
            <a:spLocks noChangeArrowheads="1"/>
          </p:cNvSpPr>
          <p:nvPr/>
        </p:nvSpPr>
        <p:spPr bwMode="auto">
          <a:xfrm>
            <a:off x="900113" y="4502150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195" name="Text Box 66"/>
          <p:cNvSpPr txBox="1">
            <a:spLocks noChangeArrowheads="1"/>
          </p:cNvSpPr>
          <p:nvPr/>
        </p:nvSpPr>
        <p:spPr bwMode="auto">
          <a:xfrm>
            <a:off x="5435600" y="1730375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196" name="Text Box 67"/>
          <p:cNvSpPr txBox="1">
            <a:spLocks noChangeArrowheads="1"/>
          </p:cNvSpPr>
          <p:nvPr/>
        </p:nvSpPr>
        <p:spPr bwMode="auto">
          <a:xfrm>
            <a:off x="5508625" y="4286250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197" name="Text Box 68"/>
          <p:cNvSpPr txBox="1">
            <a:spLocks noChangeArrowheads="1"/>
          </p:cNvSpPr>
          <p:nvPr/>
        </p:nvSpPr>
        <p:spPr bwMode="auto">
          <a:xfrm>
            <a:off x="7885113" y="162242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198" name="Text Box 69"/>
          <p:cNvSpPr txBox="1">
            <a:spLocks noChangeArrowheads="1"/>
          </p:cNvSpPr>
          <p:nvPr/>
        </p:nvSpPr>
        <p:spPr bwMode="auto">
          <a:xfrm>
            <a:off x="7885113" y="24145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199" name="Text Box 70"/>
          <p:cNvSpPr txBox="1">
            <a:spLocks noChangeArrowheads="1"/>
          </p:cNvSpPr>
          <p:nvPr/>
        </p:nvSpPr>
        <p:spPr bwMode="auto">
          <a:xfrm>
            <a:off x="7885113" y="3675063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200" name="Text Box 71"/>
          <p:cNvSpPr txBox="1">
            <a:spLocks noChangeArrowheads="1"/>
          </p:cNvSpPr>
          <p:nvPr/>
        </p:nvSpPr>
        <p:spPr bwMode="auto">
          <a:xfrm>
            <a:off x="539750" y="5043488"/>
            <a:ext cx="287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304201" name="Text Box 72"/>
          <p:cNvSpPr txBox="1">
            <a:spLocks noChangeArrowheads="1"/>
          </p:cNvSpPr>
          <p:nvPr/>
        </p:nvSpPr>
        <p:spPr bwMode="auto">
          <a:xfrm>
            <a:off x="8316913" y="41798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304202" name="Text Box 73"/>
          <p:cNvSpPr txBox="1">
            <a:spLocks noChangeArrowheads="1"/>
          </p:cNvSpPr>
          <p:nvPr/>
        </p:nvSpPr>
        <p:spPr bwMode="auto">
          <a:xfrm>
            <a:off x="2339975" y="1371600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203" name="Text Box 74"/>
          <p:cNvSpPr txBox="1">
            <a:spLocks noChangeArrowheads="1"/>
          </p:cNvSpPr>
          <p:nvPr/>
        </p:nvSpPr>
        <p:spPr bwMode="auto">
          <a:xfrm>
            <a:off x="2484438" y="3133725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204" name="Text Box 75"/>
          <p:cNvSpPr txBox="1">
            <a:spLocks noChangeArrowheads="1"/>
          </p:cNvSpPr>
          <p:nvPr/>
        </p:nvSpPr>
        <p:spPr bwMode="auto">
          <a:xfrm>
            <a:off x="2197100" y="4575175"/>
            <a:ext cx="287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205" name="Text Box 76"/>
          <p:cNvSpPr txBox="1">
            <a:spLocks noChangeArrowheads="1"/>
          </p:cNvSpPr>
          <p:nvPr/>
        </p:nvSpPr>
        <p:spPr bwMode="auto">
          <a:xfrm>
            <a:off x="6659563" y="1803400"/>
            <a:ext cx="2873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206" name="Text Box 77"/>
          <p:cNvSpPr txBox="1">
            <a:spLocks noChangeArrowheads="1"/>
          </p:cNvSpPr>
          <p:nvPr/>
        </p:nvSpPr>
        <p:spPr bwMode="auto">
          <a:xfrm>
            <a:off x="6659563" y="3709988"/>
            <a:ext cx="2873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4207" name="Rectangle 78"/>
          <p:cNvSpPr>
            <a:spLocks noGrp="1" noChangeArrowheads="1"/>
          </p:cNvSpPr>
          <p:nvPr>
            <p:ph type="body" idx="1"/>
          </p:nvPr>
        </p:nvSpPr>
        <p:spPr>
          <a:xfrm>
            <a:off x="703263" y="5414963"/>
            <a:ext cx="7720012" cy="800100"/>
          </a:xfrm>
        </p:spPr>
        <p:txBody>
          <a:bodyPr/>
          <a:lstStyle/>
          <a:p>
            <a:pPr lvl="1" eaLnBrk="1" hangingPunct="1">
              <a:lnSpc>
                <a:spcPct val="110000"/>
              </a:lnSpc>
            </a:pPr>
            <a:r>
              <a:rPr lang="ko-KR" altLang="en-US" sz="1600">
                <a:solidFill>
                  <a:srgbClr val="1717FF"/>
                </a:solidFill>
              </a:rPr>
              <a:t>일반적으로 모든 외생변수들은 서로 상관되어 있는 것으로 가정됨 </a:t>
            </a:r>
            <a:r>
              <a:rPr lang="en-US" altLang="ko-KR" sz="1600">
                <a:solidFill>
                  <a:srgbClr val="1717FF"/>
                </a:solidFill>
              </a:rPr>
              <a:t>.</a:t>
            </a:r>
          </a:p>
        </p:txBody>
      </p:sp>
      <p:grpSp>
        <p:nvGrpSpPr>
          <p:cNvPr id="304208" name="Group 79"/>
          <p:cNvGrpSpPr>
            <a:grpSpLocks noChangeAspect="1"/>
          </p:cNvGrpSpPr>
          <p:nvPr/>
        </p:nvGrpSpPr>
        <p:grpSpPr bwMode="auto">
          <a:xfrm>
            <a:off x="2555875" y="2646363"/>
            <a:ext cx="365125" cy="411162"/>
            <a:chOff x="1610" y="1667"/>
            <a:chExt cx="230" cy="259"/>
          </a:xfrm>
        </p:grpSpPr>
        <p:sp>
          <p:nvSpPr>
            <p:cNvPr id="304218" name="AutoShape 80"/>
            <p:cNvSpPr>
              <a:spLocks noChangeAspect="1" noChangeArrowheads="1" noTextEdit="1"/>
            </p:cNvSpPr>
            <p:nvPr/>
          </p:nvSpPr>
          <p:spPr bwMode="auto">
            <a:xfrm>
              <a:off x="1610" y="1668"/>
              <a:ext cx="230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4219" name="Rectangle 81"/>
            <p:cNvSpPr>
              <a:spLocks noChangeArrowheads="1"/>
            </p:cNvSpPr>
            <p:nvPr/>
          </p:nvSpPr>
          <p:spPr bwMode="auto">
            <a:xfrm>
              <a:off x="1712" y="1793"/>
              <a:ext cx="10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solidFill>
                    <a:srgbClr val="CC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31</a:t>
              </a:r>
              <a:endParaRPr lang="en-US" altLang="ko-KR" sz="2400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4220" name="Rectangle 82"/>
            <p:cNvSpPr>
              <a:spLocks noChangeArrowheads="1"/>
            </p:cNvSpPr>
            <p:nvPr/>
          </p:nvSpPr>
          <p:spPr bwMode="auto">
            <a:xfrm>
              <a:off x="1623" y="1667"/>
              <a:ext cx="9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200" i="1">
                  <a:solidFill>
                    <a:srgbClr val="CC33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f</a:t>
              </a:r>
              <a:endParaRPr lang="en-US" altLang="ko-KR" sz="2400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4209" name="Group 83"/>
          <p:cNvGrpSpPr>
            <a:grpSpLocks noChangeAspect="1"/>
          </p:cNvGrpSpPr>
          <p:nvPr/>
        </p:nvGrpSpPr>
        <p:grpSpPr bwMode="auto">
          <a:xfrm>
            <a:off x="3559175" y="2490788"/>
            <a:ext cx="365125" cy="398462"/>
            <a:chOff x="2242" y="1569"/>
            <a:chExt cx="230" cy="251"/>
          </a:xfrm>
        </p:grpSpPr>
        <p:sp>
          <p:nvSpPr>
            <p:cNvPr id="304215" name="AutoShape 84"/>
            <p:cNvSpPr>
              <a:spLocks noChangeAspect="1" noChangeArrowheads="1" noTextEdit="1"/>
            </p:cNvSpPr>
            <p:nvPr/>
          </p:nvSpPr>
          <p:spPr bwMode="auto">
            <a:xfrm>
              <a:off x="2242" y="1570"/>
              <a:ext cx="23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4216" name="Rectangle 85"/>
            <p:cNvSpPr>
              <a:spLocks noChangeArrowheads="1"/>
            </p:cNvSpPr>
            <p:nvPr/>
          </p:nvSpPr>
          <p:spPr bwMode="auto">
            <a:xfrm>
              <a:off x="2347" y="1695"/>
              <a:ext cx="10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solidFill>
                    <a:srgbClr val="CC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21</a:t>
              </a:r>
              <a:endParaRPr lang="en-US" altLang="ko-KR" sz="2400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4217" name="Rectangle 86"/>
            <p:cNvSpPr>
              <a:spLocks noChangeArrowheads="1"/>
            </p:cNvSpPr>
            <p:nvPr/>
          </p:nvSpPr>
          <p:spPr bwMode="auto">
            <a:xfrm>
              <a:off x="2255" y="1569"/>
              <a:ext cx="9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200" i="1">
                  <a:solidFill>
                    <a:srgbClr val="CC33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f</a:t>
              </a:r>
              <a:endParaRPr lang="en-US" altLang="ko-KR" sz="2400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304210" name="Group 87"/>
          <p:cNvGrpSpPr>
            <a:grpSpLocks noChangeAspect="1"/>
          </p:cNvGrpSpPr>
          <p:nvPr/>
        </p:nvGrpSpPr>
        <p:grpSpPr bwMode="auto">
          <a:xfrm>
            <a:off x="3563938" y="3992563"/>
            <a:ext cx="365125" cy="412750"/>
            <a:chOff x="2245" y="2515"/>
            <a:chExt cx="230" cy="260"/>
          </a:xfrm>
        </p:grpSpPr>
        <p:sp>
          <p:nvSpPr>
            <p:cNvPr id="304212" name="AutoShape 88"/>
            <p:cNvSpPr>
              <a:spLocks noChangeAspect="1" noChangeArrowheads="1" noTextEdit="1"/>
            </p:cNvSpPr>
            <p:nvPr/>
          </p:nvSpPr>
          <p:spPr bwMode="auto">
            <a:xfrm>
              <a:off x="2245" y="2516"/>
              <a:ext cx="23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4213" name="Rectangle 89"/>
            <p:cNvSpPr>
              <a:spLocks noChangeArrowheads="1"/>
            </p:cNvSpPr>
            <p:nvPr/>
          </p:nvSpPr>
          <p:spPr bwMode="auto">
            <a:xfrm>
              <a:off x="2347" y="2642"/>
              <a:ext cx="10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300">
                  <a:solidFill>
                    <a:srgbClr val="CC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32</a:t>
              </a:r>
              <a:endParaRPr lang="en-US" altLang="ko-KR" sz="2400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4214" name="Rectangle 90"/>
            <p:cNvSpPr>
              <a:spLocks noChangeArrowheads="1"/>
            </p:cNvSpPr>
            <p:nvPr/>
          </p:nvSpPr>
          <p:spPr bwMode="auto">
            <a:xfrm>
              <a:off x="2258" y="2515"/>
              <a:ext cx="9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200" i="1">
                  <a:solidFill>
                    <a:srgbClr val="CC33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f</a:t>
              </a:r>
              <a:endParaRPr lang="en-US" altLang="ko-KR" sz="2400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aphicFrame>
        <p:nvGraphicFramePr>
          <p:cNvPr id="304211" name="Object 91"/>
          <p:cNvGraphicFramePr>
            <a:graphicFrameLocks noChangeAspect="1"/>
          </p:cNvGraphicFramePr>
          <p:nvPr/>
        </p:nvGraphicFramePr>
        <p:xfrm>
          <a:off x="3713163" y="5795963"/>
          <a:ext cx="18081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5" name="Equation" r:id="rId3" imgW="1002865" imgH="215806" progId="Equation.3">
                  <p:embed/>
                </p:oleObj>
              </mc:Choice>
              <mc:Fallback>
                <p:oleObj name="Equation" r:id="rId3" imgW="1002865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163" y="5795963"/>
                        <a:ext cx="180816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29292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FE4BED9-0466-4BBF-8538-20D9D468D85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305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Warning (Error) Message </a:t>
            </a:r>
          </a:p>
        </p:txBody>
      </p:sp>
      <p:pic>
        <p:nvPicPr>
          <p:cNvPr id="305156" name="Picture 7" descr="C:\Users\1000and0\AppData\Local\Temp\SNAGHTML22071e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1052513"/>
            <a:ext cx="7643812" cy="5184775"/>
          </a:xfrm>
          <a:noFill/>
        </p:spPr>
      </p:pic>
    </p:spTree>
    <p:extLst>
      <p:ext uri="{BB962C8B-B14F-4D97-AF65-F5344CB8AC3E}">
        <p14:creationId xmlns:p14="http://schemas.microsoft.com/office/powerpoint/2010/main" val="222344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7.4 AMOS </a:t>
            </a:r>
            <a:r>
              <a:rPr lang="ko-KR" altLang="en-US" dirty="0"/>
              <a:t>분석 사례 </a:t>
            </a:r>
            <a:r>
              <a:rPr lang="en-US" altLang="ko-KR" dirty="0"/>
              <a:t>– </a:t>
            </a:r>
            <a:r>
              <a:rPr lang="ko-KR" altLang="en-US" dirty="0"/>
              <a:t>잠재변수가 있는 모형</a:t>
            </a:r>
          </a:p>
        </p:txBody>
      </p:sp>
      <p:sp>
        <p:nvSpPr>
          <p:cNvPr id="19865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7BF3B29E-2B6A-40D1-A065-CD59F0C71FA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98660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031875"/>
            <a:ext cx="383381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1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068638"/>
            <a:ext cx="5241925" cy="3025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2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196975"/>
            <a:ext cx="35242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3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846263"/>
            <a:ext cx="35052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56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 – Estimates&gt;Matrices</a:t>
            </a:r>
            <a:endParaRPr lang="ko-KR" altLang="en-US"/>
          </a:p>
        </p:txBody>
      </p:sp>
      <p:pic>
        <p:nvPicPr>
          <p:cNvPr id="199683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92200"/>
            <a:ext cx="7696200" cy="5105400"/>
          </a:xfrm>
        </p:spPr>
      </p:pic>
      <p:sp>
        <p:nvSpPr>
          <p:cNvPr id="1996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59F0EAA-B27D-41A7-A721-FBF85C9D1AC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3997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붓스트랩 방법의 </a:t>
            </a:r>
            <a:r>
              <a:rPr lang="en-US" altLang="ko-KR" i="1"/>
              <a:t>p</a:t>
            </a:r>
            <a:r>
              <a:rPr lang="en-US" altLang="ko-KR"/>
              <a:t>-</a:t>
            </a:r>
            <a:r>
              <a:rPr lang="ko-KR" altLang="en-US"/>
              <a:t>값</a:t>
            </a:r>
          </a:p>
        </p:txBody>
      </p:sp>
      <p:pic>
        <p:nvPicPr>
          <p:cNvPr id="200707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28700"/>
            <a:ext cx="7696200" cy="5103813"/>
          </a:xfrm>
        </p:spPr>
      </p:pic>
      <p:sp>
        <p:nvSpPr>
          <p:cNvPr id="20070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48356EA-8B71-480B-BBC8-0C4392F75EC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8271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4725963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12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004A436-26AC-456A-A21F-8842B5C150D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02755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8.1 </a:t>
            </a:r>
            <a:r>
              <a:rPr lang="ko-KR" altLang="en-US" dirty="0"/>
              <a:t>조절효과 </a:t>
            </a:r>
            <a:r>
              <a:rPr lang="en-US" altLang="ko-KR" dirty="0"/>
              <a:t>(Moderating Effect)</a:t>
            </a:r>
            <a:endParaRPr lang="ko-KR" altLang="en-US" dirty="0"/>
          </a:p>
        </p:txBody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1033463"/>
            <a:ext cx="7742237" cy="51816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ko-KR" altLang="en-US" dirty="0">
                <a:solidFill>
                  <a:srgbClr val="3333FF"/>
                </a:solidFill>
              </a:rPr>
              <a:t>조절변수 </a:t>
            </a:r>
            <a:r>
              <a:rPr lang="en-US" altLang="ko-KR" dirty="0">
                <a:solidFill>
                  <a:srgbClr val="3333FF"/>
                </a:solidFill>
              </a:rPr>
              <a:t>(Moderator Variable)</a:t>
            </a:r>
            <a:endParaRPr lang="ko-KR" altLang="en-US" dirty="0">
              <a:solidFill>
                <a:srgbClr val="3333FF"/>
              </a:solidFill>
            </a:endParaRPr>
          </a:p>
          <a:p>
            <a:pPr lvl="1" eaLnBrk="1" hangingPunct="1">
              <a:lnSpc>
                <a:spcPct val="100000"/>
              </a:lnSpc>
              <a:buClr>
                <a:schemeClr val="tx1"/>
              </a:buClr>
              <a:buSzTx/>
            </a:pPr>
            <a:r>
              <a:rPr lang="ko-KR" altLang="en-US" dirty="0"/>
              <a:t>독립변수와 종속변수 간의 관계에서 상황적으로 유의한 영향을 미치는 변수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00000"/>
              </a:lnSpc>
              <a:buClr>
                <a:schemeClr val="tx1"/>
              </a:buClr>
              <a:buSzTx/>
            </a:pPr>
            <a:r>
              <a:rPr lang="ko-KR" altLang="en-US" dirty="0"/>
              <a:t>조절변수의 수준에 따라서 경로계수의 크기가 다를 때 조절효과가 있다고 한다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00000"/>
              </a:lnSpc>
              <a:buClr>
                <a:schemeClr val="tx1"/>
              </a:buClr>
              <a:buSzTx/>
            </a:pPr>
            <a:endParaRPr lang="en-US" altLang="ko-KR" dirty="0"/>
          </a:p>
        </p:txBody>
      </p:sp>
      <p:sp>
        <p:nvSpPr>
          <p:cNvPr id="202757" name="Rectangle 4"/>
          <p:cNvSpPr>
            <a:spLocks noChangeArrowheads="1"/>
          </p:cNvSpPr>
          <p:nvPr/>
        </p:nvSpPr>
        <p:spPr bwMode="auto">
          <a:xfrm>
            <a:off x="2181225" y="282575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근무</a:t>
            </a:r>
            <a:endParaRPr lang="en-US" altLang="ko-KR" sz="18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년수</a:t>
            </a:r>
            <a:endParaRPr lang="en-US" altLang="ko-KR" sz="18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58" name="Rectangle 5"/>
          <p:cNvSpPr>
            <a:spLocks noChangeArrowheads="1"/>
          </p:cNvSpPr>
          <p:nvPr/>
        </p:nvSpPr>
        <p:spPr bwMode="auto">
          <a:xfrm>
            <a:off x="2181225" y="404495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나이</a:t>
            </a:r>
            <a:endParaRPr lang="en-US" altLang="ko-KR" sz="16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59" name="Rectangle 6"/>
          <p:cNvSpPr>
            <a:spLocks noChangeArrowheads="1"/>
          </p:cNvSpPr>
          <p:nvPr/>
        </p:nvSpPr>
        <p:spPr bwMode="auto">
          <a:xfrm>
            <a:off x="4162425" y="343535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지지도</a:t>
            </a:r>
            <a:endParaRPr lang="en-US" altLang="ko-KR" sz="16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60" name="Rectangle 7"/>
          <p:cNvSpPr>
            <a:spLocks noChangeArrowheads="1"/>
          </p:cNvSpPr>
          <p:nvPr/>
        </p:nvSpPr>
        <p:spPr bwMode="auto">
          <a:xfrm>
            <a:off x="4162425" y="465455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복종심</a:t>
            </a:r>
            <a:endParaRPr lang="en-US" altLang="ko-KR" sz="16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61" name="Rectangle 8"/>
          <p:cNvSpPr>
            <a:spLocks noChangeArrowheads="1"/>
          </p:cNvSpPr>
          <p:nvPr/>
        </p:nvSpPr>
        <p:spPr bwMode="auto">
          <a:xfrm>
            <a:off x="6219825" y="282575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호감</a:t>
            </a:r>
            <a:endParaRPr lang="en-US" altLang="ko-KR" sz="16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62" name="Line 9"/>
          <p:cNvSpPr>
            <a:spLocks noChangeShapeType="1"/>
          </p:cNvSpPr>
          <p:nvPr/>
        </p:nvSpPr>
        <p:spPr bwMode="auto">
          <a:xfrm>
            <a:off x="2867025" y="3130550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2763" name="Line 10"/>
          <p:cNvSpPr>
            <a:spLocks noChangeShapeType="1"/>
          </p:cNvSpPr>
          <p:nvPr/>
        </p:nvSpPr>
        <p:spPr bwMode="auto">
          <a:xfrm flipV="1">
            <a:off x="2867025" y="3740150"/>
            <a:ext cx="1295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2764" name="Line 11"/>
          <p:cNvSpPr>
            <a:spLocks noChangeShapeType="1"/>
          </p:cNvSpPr>
          <p:nvPr/>
        </p:nvSpPr>
        <p:spPr bwMode="auto">
          <a:xfrm>
            <a:off x="2867025" y="4425950"/>
            <a:ext cx="1295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2765" name="Line 12"/>
          <p:cNvSpPr>
            <a:spLocks noChangeShapeType="1"/>
          </p:cNvSpPr>
          <p:nvPr/>
        </p:nvSpPr>
        <p:spPr bwMode="auto">
          <a:xfrm flipV="1">
            <a:off x="4848225" y="3282950"/>
            <a:ext cx="1371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2766" name="Line 13"/>
          <p:cNvSpPr>
            <a:spLocks noChangeShapeType="1"/>
          </p:cNvSpPr>
          <p:nvPr/>
        </p:nvSpPr>
        <p:spPr bwMode="auto">
          <a:xfrm flipV="1">
            <a:off x="4848225" y="3435350"/>
            <a:ext cx="167640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2767" name="Freeform 14"/>
          <p:cNvSpPr>
            <a:spLocks/>
          </p:cNvSpPr>
          <p:nvPr/>
        </p:nvSpPr>
        <p:spPr bwMode="auto">
          <a:xfrm>
            <a:off x="1785938" y="3130550"/>
            <a:ext cx="395287" cy="1295400"/>
          </a:xfrm>
          <a:custGeom>
            <a:avLst/>
            <a:gdLst>
              <a:gd name="T0" fmla="*/ 2147483646 w 249"/>
              <a:gd name="T1" fmla="*/ 0 h 816"/>
              <a:gd name="T2" fmla="*/ 0 w 249"/>
              <a:gd name="T3" fmla="*/ 2147483646 h 816"/>
              <a:gd name="T4" fmla="*/ 2147483646 w 249"/>
              <a:gd name="T5" fmla="*/ 2147483646 h 816"/>
              <a:gd name="T6" fmla="*/ 0 60000 65536"/>
              <a:gd name="T7" fmla="*/ 0 60000 65536"/>
              <a:gd name="T8" fmla="*/ 0 60000 65536"/>
              <a:gd name="T9" fmla="*/ 0 w 249"/>
              <a:gd name="T10" fmla="*/ 0 h 816"/>
              <a:gd name="T11" fmla="*/ 249 w 249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9" h="816">
                <a:moveTo>
                  <a:pt x="249" y="0"/>
                </a:moveTo>
                <a:cubicBezTo>
                  <a:pt x="124" y="148"/>
                  <a:pt x="0" y="296"/>
                  <a:pt x="0" y="432"/>
                </a:cubicBezTo>
                <a:cubicBezTo>
                  <a:pt x="0" y="568"/>
                  <a:pt x="207" y="752"/>
                  <a:pt x="249" y="81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2768" name="Rectangle 34"/>
          <p:cNvSpPr>
            <a:spLocks noChangeArrowheads="1"/>
          </p:cNvSpPr>
          <p:nvPr/>
        </p:nvSpPr>
        <p:spPr bwMode="auto">
          <a:xfrm>
            <a:off x="4984750" y="4891088"/>
            <a:ext cx="38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202769" name="Line 35"/>
          <p:cNvSpPr>
            <a:spLocks noChangeShapeType="1"/>
          </p:cNvSpPr>
          <p:nvPr/>
        </p:nvSpPr>
        <p:spPr bwMode="auto">
          <a:xfrm flipH="1">
            <a:off x="4846638" y="510698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02770" name="Rectangle 36"/>
          <p:cNvSpPr>
            <a:spLocks noChangeArrowheads="1"/>
          </p:cNvSpPr>
          <p:nvPr/>
        </p:nvSpPr>
        <p:spPr bwMode="auto">
          <a:xfrm>
            <a:off x="7035800" y="2940050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02771" name="Line 37"/>
          <p:cNvSpPr>
            <a:spLocks noChangeShapeType="1"/>
          </p:cNvSpPr>
          <p:nvPr/>
        </p:nvSpPr>
        <p:spPr bwMode="auto">
          <a:xfrm flipH="1">
            <a:off x="6897688" y="31559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cxnSp>
        <p:nvCxnSpPr>
          <p:cNvPr id="202772" name="직선 연결선 37"/>
          <p:cNvCxnSpPr>
            <a:cxnSpLocks noChangeShapeType="1"/>
          </p:cNvCxnSpPr>
          <p:nvPr/>
        </p:nvCxnSpPr>
        <p:spPr bwMode="auto">
          <a:xfrm>
            <a:off x="1847850" y="5611813"/>
            <a:ext cx="5429250" cy="1587"/>
          </a:xfrm>
          <a:prstGeom prst="line">
            <a:avLst/>
          </a:prstGeom>
          <a:noFill/>
          <a:ln w="38100" cap="rnd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773" name="위쪽 화살표 39"/>
          <p:cNvSpPr>
            <a:spLocks noChangeArrowheads="1"/>
          </p:cNvSpPr>
          <p:nvPr/>
        </p:nvSpPr>
        <p:spPr bwMode="auto">
          <a:xfrm>
            <a:off x="4491038" y="5397500"/>
            <a:ext cx="428625" cy="42862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74" name="모서리가 둥근 직사각형 40"/>
          <p:cNvSpPr>
            <a:spLocks noChangeArrowheads="1"/>
          </p:cNvSpPr>
          <p:nvPr/>
        </p:nvSpPr>
        <p:spPr bwMode="auto">
          <a:xfrm>
            <a:off x="4246563" y="5857875"/>
            <a:ext cx="928687" cy="42862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성별</a:t>
            </a:r>
          </a:p>
        </p:txBody>
      </p:sp>
      <p:sp>
        <p:nvSpPr>
          <p:cNvPr id="202775" name="Rectangle 36"/>
          <p:cNvSpPr>
            <a:spLocks noChangeArrowheads="1"/>
          </p:cNvSpPr>
          <p:nvPr/>
        </p:nvSpPr>
        <p:spPr bwMode="auto">
          <a:xfrm>
            <a:off x="4986338" y="3673475"/>
            <a:ext cx="387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202776" name="Line 37"/>
          <p:cNvSpPr>
            <a:spLocks noChangeShapeType="1"/>
          </p:cNvSpPr>
          <p:nvPr/>
        </p:nvSpPr>
        <p:spPr bwMode="auto">
          <a:xfrm flipH="1">
            <a:off x="4848225" y="38893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cxnSp>
        <p:nvCxnSpPr>
          <p:cNvPr id="202777" name="직선 화살표 연결선 49"/>
          <p:cNvCxnSpPr>
            <a:cxnSpLocks noChangeShapeType="1"/>
            <a:stCxn id="202760" idx="0"/>
            <a:endCxn id="202759" idx="2"/>
          </p:cNvCxnSpPr>
          <p:nvPr/>
        </p:nvCxnSpPr>
        <p:spPr bwMode="auto">
          <a:xfrm rot="5400000" flipH="1" flipV="1">
            <a:off x="4201319" y="4348956"/>
            <a:ext cx="609600" cy="1588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778" name="모서리가 둥근 직사각형 51"/>
          <p:cNvSpPr>
            <a:spLocks noChangeArrowheads="1"/>
          </p:cNvSpPr>
          <p:nvPr/>
        </p:nvSpPr>
        <p:spPr bwMode="auto">
          <a:xfrm>
            <a:off x="6134100" y="4325938"/>
            <a:ext cx="928688" cy="42862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성별</a:t>
            </a:r>
          </a:p>
        </p:txBody>
      </p:sp>
      <p:cxnSp>
        <p:nvCxnSpPr>
          <p:cNvPr id="202779" name="직선 화살표 연결선 53"/>
          <p:cNvCxnSpPr>
            <a:cxnSpLocks noChangeShapeType="1"/>
          </p:cNvCxnSpPr>
          <p:nvPr/>
        </p:nvCxnSpPr>
        <p:spPr bwMode="auto">
          <a:xfrm rot="10800000">
            <a:off x="5705475" y="4183063"/>
            <a:ext cx="428625" cy="214312"/>
          </a:xfrm>
          <a:prstGeom prst="straightConnector1">
            <a:avLst/>
          </a:prstGeom>
          <a:noFill/>
          <a:ln w="19050" cap="rnd" algn="ctr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780" name="TextBox 29"/>
          <p:cNvSpPr txBox="1">
            <a:spLocks noChangeArrowheads="1"/>
          </p:cNvSpPr>
          <p:nvPr/>
        </p:nvSpPr>
        <p:spPr bwMode="auto">
          <a:xfrm>
            <a:off x="4214813" y="2714625"/>
            <a:ext cx="500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81" name="TextBox 30"/>
          <p:cNvSpPr txBox="1">
            <a:spLocks noChangeArrowheads="1"/>
          </p:cNvSpPr>
          <p:nvPr/>
        </p:nvSpPr>
        <p:spPr bwMode="auto">
          <a:xfrm>
            <a:off x="3214688" y="3600450"/>
            <a:ext cx="500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</a:t>
            </a:r>
            <a:endParaRPr lang="ko-KR" altLang="en-US" i="1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82" name="TextBox 31"/>
          <p:cNvSpPr txBox="1">
            <a:spLocks noChangeArrowheads="1"/>
          </p:cNvSpPr>
          <p:nvPr/>
        </p:nvSpPr>
        <p:spPr bwMode="auto">
          <a:xfrm>
            <a:off x="3214688" y="4643438"/>
            <a:ext cx="500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83" name="TextBox 32"/>
          <p:cNvSpPr txBox="1">
            <a:spLocks noChangeArrowheads="1"/>
          </p:cNvSpPr>
          <p:nvPr/>
        </p:nvSpPr>
        <p:spPr bwMode="auto">
          <a:xfrm>
            <a:off x="4387850" y="4110038"/>
            <a:ext cx="500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84" name="TextBox 33"/>
          <p:cNvSpPr txBox="1">
            <a:spLocks noChangeArrowheads="1"/>
          </p:cNvSpPr>
          <p:nvPr/>
        </p:nvSpPr>
        <p:spPr bwMode="auto">
          <a:xfrm>
            <a:off x="5143500" y="3163888"/>
            <a:ext cx="500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85" name="TextBox 34"/>
          <p:cNvSpPr txBox="1">
            <a:spLocks noChangeArrowheads="1"/>
          </p:cNvSpPr>
          <p:nvPr/>
        </p:nvSpPr>
        <p:spPr bwMode="auto">
          <a:xfrm>
            <a:off x="5357813" y="4243388"/>
            <a:ext cx="500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2786" name="TextBox 35"/>
          <p:cNvSpPr txBox="1">
            <a:spLocks noChangeArrowheads="1"/>
          </p:cNvSpPr>
          <p:nvPr/>
        </p:nvSpPr>
        <p:spPr bwMode="auto">
          <a:xfrm>
            <a:off x="7123113" y="4324350"/>
            <a:ext cx="9772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</a:t>
            </a:r>
            <a:r>
              <a:rPr lang="en-US" altLang="ko-KR" baseline="-25000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≠e</a:t>
            </a:r>
            <a:r>
              <a:rPr lang="en-US" altLang="ko-KR" baseline="-25000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089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이산형 </a:t>
            </a:r>
            <a:r>
              <a:rPr lang="en-US" altLang="ko-KR"/>
              <a:t>vs. </a:t>
            </a:r>
            <a:r>
              <a:rPr lang="ko-KR" altLang="en-US"/>
              <a:t>연속형 조절변수</a:t>
            </a:r>
          </a:p>
        </p:txBody>
      </p:sp>
      <p:sp>
        <p:nvSpPr>
          <p:cNvPr id="20377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>
                <a:solidFill>
                  <a:srgbClr val="3333FF"/>
                </a:solidFill>
              </a:rPr>
              <a:t>이산형 조절변수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SzTx/>
            </a:pP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학년</a:t>
            </a:r>
            <a:r>
              <a:rPr lang="en-US" altLang="ko-KR"/>
              <a:t>, </a:t>
            </a:r>
            <a:r>
              <a:rPr lang="ko-KR" altLang="en-US"/>
              <a:t>지역 등과 같이 이산적인 값을 갖는 조절변수</a:t>
            </a:r>
            <a:endParaRPr lang="en-US" altLang="ko-KR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SzTx/>
            </a:pPr>
            <a:r>
              <a:rPr lang="ko-KR" altLang="en-US"/>
              <a:t>다중집단분석 </a:t>
            </a:r>
            <a:r>
              <a:rPr lang="en-US" altLang="ko-KR"/>
              <a:t>[Multiple-Group(Population) Analysis]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SzTx/>
            </a:pPr>
            <a:endParaRPr lang="en-US" altLang="ko-KR"/>
          </a:p>
          <a:p>
            <a:pPr eaLnBrk="1" hangingPunct="1">
              <a:lnSpc>
                <a:spcPct val="150000"/>
              </a:lnSpc>
            </a:pPr>
            <a:r>
              <a:rPr lang="ko-KR" altLang="en-US">
                <a:solidFill>
                  <a:srgbClr val="3333FF"/>
                </a:solidFill>
              </a:rPr>
              <a:t>연속형 조절변수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SzTx/>
            </a:pPr>
            <a:r>
              <a:rPr lang="ko-KR" altLang="en-US"/>
              <a:t>지능</a:t>
            </a:r>
            <a:r>
              <a:rPr lang="en-US" altLang="ko-KR"/>
              <a:t>, </a:t>
            </a:r>
            <a:r>
              <a:rPr lang="ko-KR" altLang="en-US"/>
              <a:t>우울감</a:t>
            </a:r>
            <a:r>
              <a:rPr lang="en-US" altLang="ko-KR"/>
              <a:t>, </a:t>
            </a:r>
            <a:r>
              <a:rPr lang="ko-KR" altLang="en-US"/>
              <a:t>자신감 등과 같이 연속적인 수치값을 갖는 조절변수</a:t>
            </a:r>
            <a:endParaRPr lang="en-US" altLang="ko-KR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SzTx/>
            </a:pPr>
            <a:r>
              <a:rPr lang="ko-KR" altLang="en-US"/>
              <a:t>상호작용 효과</a:t>
            </a:r>
            <a:r>
              <a:rPr lang="en-US" altLang="ko-KR"/>
              <a:t>(Interaction Effect)</a:t>
            </a:r>
            <a:r>
              <a:rPr lang="ko-KR" altLang="en-US"/>
              <a:t>를 고려</a:t>
            </a:r>
            <a:r>
              <a:rPr lang="en-US" altLang="ko-KR"/>
              <a:t>.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SzTx/>
            </a:pPr>
            <a:r>
              <a:rPr lang="ko-KR" altLang="en-US"/>
              <a:t>조절변수를 상</a:t>
            </a:r>
            <a:r>
              <a:rPr lang="en-US" altLang="ko-KR"/>
              <a:t>, </a:t>
            </a:r>
            <a:r>
              <a:rPr lang="ko-KR" altLang="en-US"/>
              <a:t>하</a:t>
            </a:r>
            <a:r>
              <a:rPr lang="en-US" altLang="ko-KR"/>
              <a:t>(</a:t>
            </a:r>
            <a:r>
              <a:rPr lang="ko-KR" altLang="en-US"/>
              <a:t>혹은 상</a:t>
            </a:r>
            <a:r>
              <a:rPr lang="en-US" altLang="ko-KR"/>
              <a:t>, </a:t>
            </a:r>
            <a:r>
              <a:rPr lang="ko-KR" altLang="en-US"/>
              <a:t>중</a:t>
            </a:r>
            <a:r>
              <a:rPr lang="en-US" altLang="ko-KR"/>
              <a:t>, </a:t>
            </a:r>
            <a:r>
              <a:rPr lang="ko-KR" altLang="en-US"/>
              <a:t>하</a:t>
            </a:r>
            <a:r>
              <a:rPr lang="en-US" altLang="ko-KR"/>
              <a:t>)</a:t>
            </a:r>
            <a:r>
              <a:rPr lang="ko-KR" altLang="en-US"/>
              <a:t>로 구분하여 이산형 조절변수로 취급하기도 한다</a:t>
            </a:r>
            <a:r>
              <a:rPr lang="en-US" altLang="ko-KR"/>
              <a:t>. 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SzTx/>
            </a:pP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2037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4892939-4F95-4EEC-A420-342DA2C1AA6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93723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8.2 AMOS </a:t>
            </a:r>
            <a:r>
              <a:rPr lang="ko-KR" altLang="en-US" dirty="0"/>
              <a:t>분석 사례 </a:t>
            </a:r>
            <a:r>
              <a:rPr lang="en-US" altLang="ko-KR" dirty="0"/>
              <a:t>– </a:t>
            </a:r>
            <a:r>
              <a:rPr lang="ko-KR" altLang="en-US" dirty="0"/>
              <a:t>잠재변수가 없는 모형</a:t>
            </a:r>
          </a:p>
        </p:txBody>
      </p:sp>
      <p:pic>
        <p:nvPicPr>
          <p:cNvPr id="20480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63625"/>
            <a:ext cx="7696200" cy="5162550"/>
          </a:xfrm>
        </p:spPr>
      </p:pic>
      <p:sp>
        <p:nvSpPr>
          <p:cNvPr id="2048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1D12D6C-F7B2-46D4-B798-0CC5C7302A4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04805" name="모서리가 둥근 직사각형 41"/>
          <p:cNvSpPr>
            <a:spLocks noChangeArrowheads="1"/>
          </p:cNvSpPr>
          <p:nvPr/>
        </p:nvSpPr>
        <p:spPr bwMode="auto">
          <a:xfrm>
            <a:off x="6443663" y="1317625"/>
            <a:ext cx="1863725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Customer.sav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4806" name="모서리가 둥근 직사각형 41"/>
          <p:cNvSpPr>
            <a:spLocks noChangeArrowheads="1"/>
          </p:cNvSpPr>
          <p:nvPr/>
        </p:nvSpPr>
        <p:spPr bwMode="auto">
          <a:xfrm>
            <a:off x="6011863" y="5589588"/>
            <a:ext cx="23050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Cus_Multi_A.amw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84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275AC6B-9EFB-4E7E-B781-800B821FEEF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87395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7.1 </a:t>
            </a:r>
            <a:r>
              <a:rPr lang="ko-KR" altLang="en-US" dirty="0"/>
              <a:t>직접효과</a:t>
            </a:r>
            <a:r>
              <a:rPr lang="en-US" altLang="ko-KR" dirty="0"/>
              <a:t>, </a:t>
            </a:r>
            <a:r>
              <a:rPr lang="ko-KR" altLang="en-US" dirty="0"/>
              <a:t>간접효과</a:t>
            </a:r>
            <a:r>
              <a:rPr lang="en-US" altLang="ko-KR" dirty="0"/>
              <a:t>, </a:t>
            </a:r>
            <a:r>
              <a:rPr lang="ko-KR" altLang="en-US" dirty="0" err="1"/>
              <a:t>총효과</a:t>
            </a:r>
            <a:endParaRPr lang="ko-KR" altLang="en-US" dirty="0"/>
          </a:p>
        </p:txBody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1033463"/>
            <a:ext cx="7742237" cy="5181600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3333FF"/>
                </a:solidFill>
              </a:rPr>
              <a:t>매개변수</a:t>
            </a:r>
            <a:r>
              <a:rPr lang="en-US" altLang="ko-KR">
                <a:solidFill>
                  <a:srgbClr val="3333FF"/>
                </a:solidFill>
              </a:rPr>
              <a:t>(</a:t>
            </a:r>
            <a:r>
              <a:rPr lang="en-US" altLang="ko-KR"/>
              <a:t>Mediator</a:t>
            </a:r>
            <a:r>
              <a:rPr lang="en-US" altLang="ko-KR">
                <a:solidFill>
                  <a:srgbClr val="3333FF"/>
                </a:solidFill>
              </a:rPr>
              <a:t> Variable)</a:t>
            </a:r>
            <a:endParaRPr lang="ko-KR" altLang="en-US">
              <a:solidFill>
                <a:srgbClr val="3333FF"/>
              </a:solidFill>
            </a:endParaRPr>
          </a:p>
          <a:p>
            <a:pPr lvl="1" eaLnBrk="1" hangingPunct="1">
              <a:buClr>
                <a:schemeClr val="tx1"/>
              </a:buClr>
              <a:buSzTx/>
            </a:pPr>
            <a:r>
              <a:rPr lang="ko-KR" altLang="en-US"/>
              <a:t>외생변수와 내생변수의 인과관계에서 중간에 개입하는 변수</a:t>
            </a:r>
            <a:r>
              <a:rPr lang="en-US" altLang="ko-KR"/>
              <a:t>.</a:t>
            </a:r>
          </a:p>
          <a:p>
            <a:pPr lvl="1" eaLnBrk="1" hangingPunct="1">
              <a:buClr>
                <a:schemeClr val="tx1"/>
              </a:buClr>
              <a:buSzTx/>
            </a:pPr>
            <a:r>
              <a:rPr lang="ko-KR" altLang="en-US"/>
              <a:t>매개변수에 의한 간접효과가 </a:t>
            </a:r>
            <a:r>
              <a:rPr lang="en-US" altLang="ko-KR"/>
              <a:t>0</a:t>
            </a:r>
            <a:r>
              <a:rPr lang="ko-KR" altLang="en-US"/>
              <a:t>이 아닐 때 매개효과가 있다고 한다</a:t>
            </a:r>
            <a:r>
              <a:rPr lang="en-US" altLang="ko-KR"/>
              <a:t>.</a:t>
            </a:r>
          </a:p>
          <a:p>
            <a:pPr lvl="1" eaLnBrk="1" hangingPunct="1">
              <a:buClr>
                <a:schemeClr val="tx1"/>
              </a:buClr>
              <a:buSzTx/>
              <a:buFontTx/>
              <a:buNone/>
            </a:pPr>
            <a:r>
              <a:rPr lang="en-US" altLang="ko-KR"/>
              <a:t>    (</a:t>
            </a:r>
            <a:r>
              <a:rPr lang="ko-KR" altLang="en-US"/>
              <a:t>부분매개</a:t>
            </a:r>
            <a:r>
              <a:rPr lang="en-US" altLang="ko-KR"/>
              <a:t>, </a:t>
            </a:r>
            <a:r>
              <a:rPr lang="ko-KR" altLang="en-US"/>
              <a:t>완전매개</a:t>
            </a:r>
            <a:r>
              <a:rPr lang="en-US" altLang="ko-KR"/>
              <a:t>)</a:t>
            </a:r>
          </a:p>
          <a:p>
            <a:pPr lvl="1" eaLnBrk="1" hangingPunct="1">
              <a:buClr>
                <a:schemeClr val="tx1"/>
              </a:buClr>
              <a:buSzTx/>
            </a:pPr>
            <a:endParaRPr lang="en-US" altLang="ko-KR"/>
          </a:p>
        </p:txBody>
      </p:sp>
      <p:sp>
        <p:nvSpPr>
          <p:cNvPr id="187397" name="Rectangle 4"/>
          <p:cNvSpPr>
            <a:spLocks noChangeArrowheads="1"/>
          </p:cNvSpPr>
          <p:nvPr/>
        </p:nvSpPr>
        <p:spPr bwMode="auto">
          <a:xfrm>
            <a:off x="2181225" y="3294856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근무</a:t>
            </a:r>
            <a:endParaRPr lang="en-US" altLang="ko-KR" sz="18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년수</a:t>
            </a:r>
            <a:endParaRPr lang="en-US" altLang="ko-KR" sz="18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398" name="Rectangle 5"/>
          <p:cNvSpPr>
            <a:spLocks noChangeArrowheads="1"/>
          </p:cNvSpPr>
          <p:nvPr/>
        </p:nvSpPr>
        <p:spPr bwMode="auto">
          <a:xfrm>
            <a:off x="2181225" y="4514056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나이</a:t>
            </a:r>
            <a:endParaRPr lang="en-US" altLang="ko-KR" sz="16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399" name="Rectangle 6"/>
          <p:cNvSpPr>
            <a:spLocks noChangeArrowheads="1"/>
          </p:cNvSpPr>
          <p:nvPr/>
        </p:nvSpPr>
        <p:spPr bwMode="auto">
          <a:xfrm>
            <a:off x="4162425" y="3904456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지지도</a:t>
            </a:r>
            <a:endParaRPr lang="en-US" altLang="ko-KR" sz="16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400" name="Rectangle 7"/>
          <p:cNvSpPr>
            <a:spLocks noChangeArrowheads="1"/>
          </p:cNvSpPr>
          <p:nvPr/>
        </p:nvSpPr>
        <p:spPr bwMode="auto">
          <a:xfrm>
            <a:off x="4162425" y="5123656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복종심</a:t>
            </a:r>
            <a:endParaRPr lang="en-US" altLang="ko-KR" sz="16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401" name="Rectangle 8"/>
          <p:cNvSpPr>
            <a:spLocks noChangeArrowheads="1"/>
          </p:cNvSpPr>
          <p:nvPr/>
        </p:nvSpPr>
        <p:spPr bwMode="auto">
          <a:xfrm>
            <a:off x="6219825" y="3294856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호감</a:t>
            </a:r>
            <a:endParaRPr lang="en-US" altLang="ko-KR" sz="16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402" name="Line 9"/>
          <p:cNvSpPr>
            <a:spLocks noChangeShapeType="1"/>
          </p:cNvSpPr>
          <p:nvPr/>
        </p:nvSpPr>
        <p:spPr bwMode="auto">
          <a:xfrm>
            <a:off x="2867025" y="3599656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7403" name="Line 10"/>
          <p:cNvSpPr>
            <a:spLocks noChangeShapeType="1"/>
          </p:cNvSpPr>
          <p:nvPr/>
        </p:nvSpPr>
        <p:spPr bwMode="auto">
          <a:xfrm flipV="1">
            <a:off x="2867025" y="4209256"/>
            <a:ext cx="1295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7404" name="Line 11"/>
          <p:cNvSpPr>
            <a:spLocks noChangeShapeType="1"/>
          </p:cNvSpPr>
          <p:nvPr/>
        </p:nvSpPr>
        <p:spPr bwMode="auto">
          <a:xfrm>
            <a:off x="2867025" y="4895056"/>
            <a:ext cx="1295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7405" name="Line 12"/>
          <p:cNvSpPr>
            <a:spLocks noChangeShapeType="1"/>
          </p:cNvSpPr>
          <p:nvPr/>
        </p:nvSpPr>
        <p:spPr bwMode="auto">
          <a:xfrm flipV="1">
            <a:off x="4848225" y="3752056"/>
            <a:ext cx="1371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7406" name="Line 13"/>
          <p:cNvSpPr>
            <a:spLocks noChangeShapeType="1"/>
          </p:cNvSpPr>
          <p:nvPr/>
        </p:nvSpPr>
        <p:spPr bwMode="auto">
          <a:xfrm flipV="1">
            <a:off x="4848225" y="3904456"/>
            <a:ext cx="167640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7407" name="Freeform 14"/>
          <p:cNvSpPr>
            <a:spLocks/>
          </p:cNvSpPr>
          <p:nvPr/>
        </p:nvSpPr>
        <p:spPr bwMode="auto">
          <a:xfrm>
            <a:off x="1785938" y="3599656"/>
            <a:ext cx="395287" cy="1295400"/>
          </a:xfrm>
          <a:custGeom>
            <a:avLst/>
            <a:gdLst>
              <a:gd name="T0" fmla="*/ 2147483646 w 249"/>
              <a:gd name="T1" fmla="*/ 0 h 816"/>
              <a:gd name="T2" fmla="*/ 0 w 249"/>
              <a:gd name="T3" fmla="*/ 2147483646 h 816"/>
              <a:gd name="T4" fmla="*/ 2147483646 w 249"/>
              <a:gd name="T5" fmla="*/ 2147483646 h 816"/>
              <a:gd name="T6" fmla="*/ 0 60000 65536"/>
              <a:gd name="T7" fmla="*/ 0 60000 65536"/>
              <a:gd name="T8" fmla="*/ 0 60000 65536"/>
              <a:gd name="T9" fmla="*/ 0 w 249"/>
              <a:gd name="T10" fmla="*/ 0 h 816"/>
              <a:gd name="T11" fmla="*/ 249 w 249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9" h="816">
                <a:moveTo>
                  <a:pt x="249" y="0"/>
                </a:moveTo>
                <a:cubicBezTo>
                  <a:pt x="124" y="148"/>
                  <a:pt x="0" y="296"/>
                  <a:pt x="0" y="432"/>
                </a:cubicBezTo>
                <a:cubicBezTo>
                  <a:pt x="0" y="568"/>
                  <a:pt x="207" y="752"/>
                  <a:pt x="249" y="81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7408" name="Rectangle 34"/>
          <p:cNvSpPr>
            <a:spLocks noChangeArrowheads="1"/>
          </p:cNvSpPr>
          <p:nvPr/>
        </p:nvSpPr>
        <p:spPr bwMode="auto">
          <a:xfrm>
            <a:off x="4984750" y="5360194"/>
            <a:ext cx="38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87409" name="Line 35"/>
          <p:cNvSpPr>
            <a:spLocks noChangeShapeType="1"/>
          </p:cNvSpPr>
          <p:nvPr/>
        </p:nvSpPr>
        <p:spPr bwMode="auto">
          <a:xfrm flipH="1">
            <a:off x="4846638" y="5576094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87410" name="Rectangle 36"/>
          <p:cNvSpPr>
            <a:spLocks noChangeArrowheads="1"/>
          </p:cNvSpPr>
          <p:nvPr/>
        </p:nvSpPr>
        <p:spPr bwMode="auto">
          <a:xfrm>
            <a:off x="7035800" y="3409156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87411" name="Line 37"/>
          <p:cNvSpPr>
            <a:spLocks noChangeShapeType="1"/>
          </p:cNvSpPr>
          <p:nvPr/>
        </p:nvSpPr>
        <p:spPr bwMode="auto">
          <a:xfrm flipH="1">
            <a:off x="6897688" y="3625056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87412" name="Rectangle 36"/>
          <p:cNvSpPr>
            <a:spLocks noChangeArrowheads="1"/>
          </p:cNvSpPr>
          <p:nvPr/>
        </p:nvSpPr>
        <p:spPr bwMode="auto">
          <a:xfrm>
            <a:off x="4986338" y="4142581"/>
            <a:ext cx="387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87413" name="Line 37"/>
          <p:cNvSpPr>
            <a:spLocks noChangeShapeType="1"/>
          </p:cNvSpPr>
          <p:nvPr/>
        </p:nvSpPr>
        <p:spPr bwMode="auto">
          <a:xfrm flipH="1">
            <a:off x="4848225" y="4358481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cxnSp>
        <p:nvCxnSpPr>
          <p:cNvPr id="187414" name="직선 화살표 연결선 49"/>
          <p:cNvCxnSpPr>
            <a:cxnSpLocks noChangeShapeType="1"/>
            <a:stCxn id="187400" idx="0"/>
            <a:endCxn id="187399" idx="2"/>
          </p:cNvCxnSpPr>
          <p:nvPr/>
        </p:nvCxnSpPr>
        <p:spPr bwMode="auto">
          <a:xfrm rot="5400000" flipH="1" flipV="1">
            <a:off x="4201319" y="4818062"/>
            <a:ext cx="609600" cy="1588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415" name="TextBox 27"/>
          <p:cNvSpPr txBox="1">
            <a:spLocks noChangeArrowheads="1"/>
          </p:cNvSpPr>
          <p:nvPr/>
        </p:nvSpPr>
        <p:spPr bwMode="auto">
          <a:xfrm>
            <a:off x="4214813" y="3183731"/>
            <a:ext cx="500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416" name="TextBox 28"/>
          <p:cNvSpPr txBox="1">
            <a:spLocks noChangeArrowheads="1"/>
          </p:cNvSpPr>
          <p:nvPr/>
        </p:nvSpPr>
        <p:spPr bwMode="auto">
          <a:xfrm>
            <a:off x="3214688" y="4069556"/>
            <a:ext cx="500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</a:t>
            </a:r>
            <a:endParaRPr lang="ko-KR" altLang="en-US" i="1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417" name="TextBox 29"/>
          <p:cNvSpPr txBox="1">
            <a:spLocks noChangeArrowheads="1"/>
          </p:cNvSpPr>
          <p:nvPr/>
        </p:nvSpPr>
        <p:spPr bwMode="auto">
          <a:xfrm>
            <a:off x="3214688" y="5112544"/>
            <a:ext cx="500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418" name="TextBox 30"/>
          <p:cNvSpPr txBox="1">
            <a:spLocks noChangeArrowheads="1"/>
          </p:cNvSpPr>
          <p:nvPr/>
        </p:nvSpPr>
        <p:spPr bwMode="auto">
          <a:xfrm>
            <a:off x="4387850" y="4579144"/>
            <a:ext cx="500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419" name="TextBox 31"/>
          <p:cNvSpPr txBox="1">
            <a:spLocks noChangeArrowheads="1"/>
          </p:cNvSpPr>
          <p:nvPr/>
        </p:nvSpPr>
        <p:spPr bwMode="auto">
          <a:xfrm>
            <a:off x="5143500" y="3632994"/>
            <a:ext cx="500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420" name="TextBox 32"/>
          <p:cNvSpPr txBox="1">
            <a:spLocks noChangeArrowheads="1"/>
          </p:cNvSpPr>
          <p:nvPr/>
        </p:nvSpPr>
        <p:spPr bwMode="auto">
          <a:xfrm>
            <a:off x="5500688" y="4541044"/>
            <a:ext cx="500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i="1" dirty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</a:t>
            </a:r>
            <a:endParaRPr lang="ko-KR" altLang="en-US" i="1" dirty="0">
              <a:solidFill>
                <a:srgbClr val="C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421" name="모서리가 둥근 직사각형 41"/>
          <p:cNvSpPr>
            <a:spLocks noChangeArrowheads="1"/>
          </p:cNvSpPr>
          <p:nvPr/>
        </p:nvSpPr>
        <p:spPr bwMode="auto">
          <a:xfrm>
            <a:off x="6443663" y="5592763"/>
            <a:ext cx="18732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Union_C.amw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899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파일 지정하기</a:t>
            </a:r>
          </a:p>
        </p:txBody>
      </p:sp>
      <p:pic>
        <p:nvPicPr>
          <p:cNvPr id="20582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1150" y="1052513"/>
            <a:ext cx="6057900" cy="5184775"/>
          </a:xfrm>
        </p:spPr>
      </p:pic>
      <p:sp>
        <p:nvSpPr>
          <p:cNvPr id="2058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7F94AC9-68D8-42AC-85C0-3C3C7F3B74E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5423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8.2.1 </a:t>
            </a:r>
            <a:r>
              <a:rPr lang="ko-KR" altLang="en-US" dirty="0"/>
              <a:t>기본모형의 적합도 평가</a:t>
            </a:r>
          </a:p>
        </p:txBody>
      </p:sp>
      <p:pic>
        <p:nvPicPr>
          <p:cNvPr id="20685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93788"/>
            <a:ext cx="7696200" cy="5102225"/>
          </a:xfrm>
        </p:spPr>
      </p:pic>
      <p:sp>
        <p:nvSpPr>
          <p:cNvPr id="20685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88D97EF-1E2F-4D55-B5B2-C5C32EB17B0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06853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1628775"/>
            <a:ext cx="5476875" cy="9906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621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0787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8.2.2 </a:t>
            </a:r>
            <a:r>
              <a:rPr lang="ko-KR" altLang="en-US" dirty="0"/>
              <a:t>구조계수 제약모형에 대한 적합도 평가</a:t>
            </a:r>
          </a:p>
        </p:txBody>
      </p:sp>
      <p:sp>
        <p:nvSpPr>
          <p:cNvPr id="2078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7659D2B0-9BED-499A-9D5A-6B686E68597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07877" name="모서리가 둥근 직사각형 41"/>
          <p:cNvSpPr>
            <a:spLocks noChangeArrowheads="1"/>
          </p:cNvSpPr>
          <p:nvPr/>
        </p:nvSpPr>
        <p:spPr bwMode="auto">
          <a:xfrm>
            <a:off x="6659563" y="5589588"/>
            <a:ext cx="1944687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Cus_Multi_B.amw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0787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205038"/>
            <a:ext cx="37782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87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149725"/>
            <a:ext cx="342106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7880" name="직선 화살표 연결선 11"/>
          <p:cNvCxnSpPr>
            <a:cxnSpLocks noChangeShapeType="1"/>
          </p:cNvCxnSpPr>
          <p:nvPr/>
        </p:nvCxnSpPr>
        <p:spPr bwMode="auto">
          <a:xfrm flipV="1">
            <a:off x="1547813" y="3500438"/>
            <a:ext cx="1152525" cy="1944687"/>
          </a:xfrm>
          <a:prstGeom prst="straightConnector1">
            <a:avLst/>
          </a:prstGeom>
          <a:noFill/>
          <a:ln w="38100" cap="rnd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881" name="타원 11"/>
          <p:cNvSpPr>
            <a:spLocks noChangeArrowheads="1"/>
          </p:cNvSpPr>
          <p:nvPr/>
        </p:nvSpPr>
        <p:spPr bwMode="auto">
          <a:xfrm>
            <a:off x="4427538" y="5661025"/>
            <a:ext cx="865187" cy="466725"/>
          </a:xfrm>
          <a:prstGeom prst="ellipse">
            <a:avLst/>
          </a:prstGeom>
          <a:noFill/>
          <a:ln w="25400" cap="rnd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07882" name="직선 화살표 연결선 11"/>
          <p:cNvCxnSpPr>
            <a:cxnSpLocks noChangeShapeType="1"/>
          </p:cNvCxnSpPr>
          <p:nvPr/>
        </p:nvCxnSpPr>
        <p:spPr bwMode="auto">
          <a:xfrm>
            <a:off x="4859338" y="3429000"/>
            <a:ext cx="360362" cy="792163"/>
          </a:xfrm>
          <a:prstGeom prst="straightConnector1">
            <a:avLst/>
          </a:prstGeom>
          <a:noFill/>
          <a:ln w="38100" cap="rnd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9020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25538"/>
            <a:ext cx="7696200" cy="4914900"/>
          </a:xfrm>
        </p:spPr>
      </p:pic>
      <p:sp>
        <p:nvSpPr>
          <p:cNvPr id="20889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... </a:t>
            </a:r>
            <a:r>
              <a:rPr lang="ko-KR" altLang="en-US"/>
              <a:t>제약모형의 적합도 평가</a:t>
            </a:r>
          </a:p>
        </p:txBody>
      </p:sp>
      <p:sp>
        <p:nvSpPr>
          <p:cNvPr id="2089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29371DF-0877-445D-8B28-FC6F26680F6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08901" name="모서리가 둥근 직사각형 7"/>
          <p:cNvSpPr>
            <a:spLocks noChangeArrowheads="1"/>
          </p:cNvSpPr>
          <p:nvPr/>
        </p:nvSpPr>
        <p:spPr bwMode="auto">
          <a:xfrm>
            <a:off x="2700338" y="2601913"/>
            <a:ext cx="4679950" cy="288925"/>
          </a:xfrm>
          <a:prstGeom prst="roundRect">
            <a:avLst>
              <a:gd name="adj" fmla="val 16667"/>
            </a:avLst>
          </a:prstGeom>
          <a:noFill/>
          <a:ln w="25400" cap="rnd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826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25538"/>
            <a:ext cx="7696200" cy="4967287"/>
          </a:xfrm>
        </p:spPr>
      </p:pic>
      <p:sp>
        <p:nvSpPr>
          <p:cNvPr id="20992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... </a:t>
            </a:r>
            <a:r>
              <a:rPr lang="ko-KR" altLang="en-US"/>
              <a:t>제약모형의 적합도 평가</a:t>
            </a:r>
          </a:p>
        </p:txBody>
      </p:sp>
      <p:sp>
        <p:nvSpPr>
          <p:cNvPr id="2099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2D08034-63F2-4367-968C-736F5A44F92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09925" name="모서리가 둥근 직사각형 7"/>
          <p:cNvSpPr>
            <a:spLocks noChangeArrowheads="1"/>
          </p:cNvSpPr>
          <p:nvPr/>
        </p:nvSpPr>
        <p:spPr bwMode="auto">
          <a:xfrm>
            <a:off x="2755900" y="2598738"/>
            <a:ext cx="5129213" cy="287337"/>
          </a:xfrm>
          <a:prstGeom prst="roundRect">
            <a:avLst>
              <a:gd name="adj" fmla="val 16667"/>
            </a:avLst>
          </a:prstGeom>
          <a:noFill/>
          <a:ln w="25400" cap="rnd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9926" name="모서리가 둥근 직사각형 41"/>
          <p:cNvSpPr>
            <a:spLocks noChangeArrowheads="1"/>
          </p:cNvSpPr>
          <p:nvPr/>
        </p:nvSpPr>
        <p:spPr bwMode="auto">
          <a:xfrm>
            <a:off x="250825" y="5157788"/>
            <a:ext cx="5041900" cy="7921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Structural weights</a:t>
            </a: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동일하다는 가설이 기각되어야</a:t>
            </a:r>
            <a:endParaRPr lang="en-US" altLang="ko-KR" sz="16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 eaLnBrk="1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경로계수들에 대한 조절효과 있는 것으로 볼 수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451076"/>
            <a:ext cx="6467475" cy="15621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17992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8.2.3 </a:t>
            </a:r>
            <a:r>
              <a:rPr lang="ko-KR" altLang="en-US" dirty="0"/>
              <a:t>개별 계수들에 대한 평가</a:t>
            </a:r>
          </a:p>
        </p:txBody>
      </p:sp>
      <p:pic>
        <p:nvPicPr>
          <p:cNvPr id="21094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050" y="1125538"/>
            <a:ext cx="7658100" cy="4875212"/>
          </a:xfrm>
        </p:spPr>
      </p:pic>
      <p:sp>
        <p:nvSpPr>
          <p:cNvPr id="21094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89778E6-59A9-40DC-86CD-6A3C73944E6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775567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회귀계수 추정치 </a:t>
            </a:r>
            <a:r>
              <a:rPr lang="en-US" altLang="ko-KR"/>
              <a:t>(</a:t>
            </a:r>
            <a:r>
              <a:rPr lang="ko-KR" altLang="en-US"/>
              <a:t>일부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21197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3588" y="1052513"/>
            <a:ext cx="5153025" cy="5184775"/>
          </a:xfrm>
        </p:spPr>
      </p:pic>
      <p:sp>
        <p:nvSpPr>
          <p:cNvPr id="21197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5A7972C-3D8E-43B7-94F9-ACEC46448F0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87630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052513"/>
            <a:ext cx="7704138" cy="5184775"/>
          </a:xfrm>
          <a:noFill/>
        </p:spPr>
      </p:pic>
      <p:sp>
        <p:nvSpPr>
          <p:cNvPr id="21299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en-US" altLang="ko-KR" i="1" dirty="0"/>
              <a:t>T</a:t>
            </a:r>
            <a:r>
              <a:rPr lang="en-US" altLang="ko-KR" dirty="0"/>
              <a:t>-</a:t>
            </a:r>
            <a:r>
              <a:rPr lang="ko-KR" altLang="en-US" dirty="0"/>
              <a:t>값을 이용하는 방법</a:t>
            </a:r>
          </a:p>
        </p:txBody>
      </p:sp>
      <p:sp>
        <p:nvSpPr>
          <p:cNvPr id="21299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7EF9ABE-F05F-49D1-8544-1A5F89DB5DF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cxnSp>
        <p:nvCxnSpPr>
          <p:cNvPr id="212997" name="직선 화살표 연결선 11"/>
          <p:cNvCxnSpPr>
            <a:cxnSpLocks noChangeShapeType="1"/>
          </p:cNvCxnSpPr>
          <p:nvPr/>
        </p:nvCxnSpPr>
        <p:spPr bwMode="auto">
          <a:xfrm>
            <a:off x="2771775" y="1844675"/>
            <a:ext cx="1079500" cy="360363"/>
          </a:xfrm>
          <a:prstGeom prst="straightConnector1">
            <a:avLst/>
          </a:prstGeom>
          <a:noFill/>
          <a:ln w="38100" cap="rnd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1299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989138"/>
            <a:ext cx="4899025" cy="469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9" name="타원 11"/>
          <p:cNvSpPr>
            <a:spLocks noChangeArrowheads="1"/>
          </p:cNvSpPr>
          <p:nvPr/>
        </p:nvSpPr>
        <p:spPr bwMode="auto">
          <a:xfrm>
            <a:off x="6084888" y="4192588"/>
            <a:ext cx="1800225" cy="522287"/>
          </a:xfrm>
          <a:prstGeom prst="ellipse">
            <a:avLst/>
          </a:prstGeom>
          <a:noFill/>
          <a:ln w="25400" cap="rnd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300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1401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개별 모수들에 대한 조절효과 검정</a:t>
            </a:r>
          </a:p>
        </p:txBody>
      </p:sp>
      <p:sp>
        <p:nvSpPr>
          <p:cNvPr id="2140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291A008-1F70-4712-BF82-2B96055FE1A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14021" name="타원 11"/>
          <p:cNvSpPr>
            <a:spLocks noChangeArrowheads="1"/>
          </p:cNvSpPr>
          <p:nvPr/>
        </p:nvSpPr>
        <p:spPr bwMode="auto">
          <a:xfrm>
            <a:off x="4356100" y="5373688"/>
            <a:ext cx="576263" cy="287337"/>
          </a:xfrm>
          <a:prstGeom prst="ellipse">
            <a:avLst/>
          </a:prstGeom>
          <a:noFill/>
          <a:ln w="25400" cap="rnd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4022" name="타원 11"/>
          <p:cNvSpPr>
            <a:spLocks noChangeArrowheads="1"/>
          </p:cNvSpPr>
          <p:nvPr/>
        </p:nvSpPr>
        <p:spPr bwMode="auto">
          <a:xfrm>
            <a:off x="4932363" y="5561013"/>
            <a:ext cx="576262" cy="287337"/>
          </a:xfrm>
          <a:prstGeom prst="ellipse">
            <a:avLst/>
          </a:prstGeom>
          <a:noFill/>
          <a:ln w="25400" cap="rnd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4023" name="타원 11"/>
          <p:cNvSpPr>
            <a:spLocks noChangeArrowheads="1"/>
          </p:cNvSpPr>
          <p:nvPr/>
        </p:nvSpPr>
        <p:spPr bwMode="auto">
          <a:xfrm>
            <a:off x="5543550" y="5759450"/>
            <a:ext cx="576263" cy="287338"/>
          </a:xfrm>
          <a:prstGeom prst="ellipse">
            <a:avLst/>
          </a:prstGeom>
          <a:noFill/>
          <a:ln w="25400" cap="rnd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4024" name="모서리가 둥근 직사각형 41"/>
          <p:cNvSpPr>
            <a:spLocks noChangeArrowheads="1"/>
          </p:cNvSpPr>
          <p:nvPr/>
        </p:nvSpPr>
        <p:spPr bwMode="auto">
          <a:xfrm>
            <a:off x="60325" y="4714875"/>
            <a:ext cx="3071813" cy="10715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marL="342900" indent="-342900"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marL="0" lvl="1"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유의수준  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10% → | </a:t>
            </a:r>
            <a:r>
              <a:rPr lang="en-US" altLang="ko-KR" sz="1800" i="1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|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1.645 </a:t>
            </a:r>
          </a:p>
          <a:p>
            <a:pPr marL="0" lvl="1"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                    5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% → | </a:t>
            </a:r>
            <a:r>
              <a:rPr lang="en-US" altLang="ko-KR" sz="1800" i="1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|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1.960</a:t>
            </a:r>
          </a:p>
          <a:p>
            <a:pPr marL="0" lvl="1"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            1% → | </a:t>
            </a:r>
            <a:r>
              <a:rPr lang="en-US" altLang="ko-KR" sz="1800" i="1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|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2.576</a:t>
            </a:r>
          </a:p>
        </p:txBody>
      </p:sp>
      <p:sp>
        <p:nvSpPr>
          <p:cNvPr id="214025" name="모서리가 둥근 직사각형 41"/>
          <p:cNvSpPr>
            <a:spLocks noChangeArrowheads="1"/>
          </p:cNvSpPr>
          <p:nvPr/>
        </p:nvSpPr>
        <p:spPr bwMode="auto">
          <a:xfrm>
            <a:off x="60325" y="3571875"/>
            <a:ext cx="3071813" cy="10715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marL="342900" indent="-342900"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marL="0" lvl="1"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solidFill>
                <a:srgbClr val="1717FF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14026" name="Object 71"/>
          <p:cNvGraphicFramePr>
            <a:graphicFrameLocks noChangeAspect="1"/>
          </p:cNvGraphicFramePr>
          <p:nvPr/>
        </p:nvGraphicFramePr>
        <p:xfrm>
          <a:off x="269875" y="3690938"/>
          <a:ext cx="2563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0" name="수식" r:id="rId4" imgW="1422400" imgH="469900" progId="Equation.3">
                  <p:embed/>
                </p:oleObj>
              </mc:Choice>
              <mc:Fallback>
                <p:oleObj name="수식" r:id="rId4" imgW="1422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" y="3690938"/>
                        <a:ext cx="2563813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518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 err="1"/>
              <a:t>카이제곱</a:t>
            </a:r>
            <a:r>
              <a:rPr lang="ko-KR" altLang="en-US" dirty="0"/>
              <a:t> 검정을 이용하는 방법</a:t>
            </a:r>
          </a:p>
        </p:txBody>
      </p:sp>
      <p:sp>
        <p:nvSpPr>
          <p:cNvPr id="21504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A24B2BD-1086-49D3-8FCA-3626CB647B7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87628"/>
            <a:ext cx="7696200" cy="5114544"/>
          </a:xfrm>
        </p:spPr>
      </p:pic>
    </p:spTree>
    <p:extLst>
      <p:ext uri="{BB962C8B-B14F-4D97-AF65-F5344CB8AC3E}">
        <p14:creationId xmlns:p14="http://schemas.microsoft.com/office/powerpoint/2010/main" val="158378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직접효과</a:t>
            </a:r>
            <a:r>
              <a:rPr lang="en-US" altLang="ko-KR"/>
              <a:t>,</a:t>
            </a:r>
            <a:r>
              <a:rPr lang="ko-KR" altLang="en-US"/>
              <a:t> 간접효과</a:t>
            </a:r>
            <a:r>
              <a:rPr lang="en-US" altLang="ko-KR"/>
              <a:t>, </a:t>
            </a:r>
            <a:r>
              <a:rPr lang="ko-KR" altLang="en-US"/>
              <a:t>총효과</a:t>
            </a:r>
          </a:p>
        </p:txBody>
      </p:sp>
      <p:sp>
        <p:nvSpPr>
          <p:cNvPr id="18841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/>
              <a:t>직접효과 </a:t>
            </a:r>
            <a:r>
              <a:rPr lang="en-US" altLang="ko-KR" dirty="0"/>
              <a:t>(Direct Effect)</a:t>
            </a:r>
          </a:p>
          <a:p>
            <a:pPr lvl="1">
              <a:lnSpc>
                <a:spcPct val="110000"/>
              </a:lnSpc>
              <a:buClrTx/>
            </a:pPr>
            <a:r>
              <a:rPr lang="ko-KR" altLang="en-US" dirty="0" err="1"/>
              <a:t>외생변수가</a:t>
            </a:r>
            <a:r>
              <a:rPr lang="ko-KR" altLang="en-US" dirty="0"/>
              <a:t> 내생변수에 직접적으로 미치는 효과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ClrTx/>
              <a:buFontTx/>
              <a:buNone/>
            </a:pPr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en-US" dirty="0"/>
              <a:t>나이 </a:t>
            </a:r>
            <a:r>
              <a:rPr lang="ko-KR" altLang="en-US" dirty="0">
                <a:cs typeface="Times New Roman" panose="02020603050405020304" pitchFamily="18" charset="0"/>
              </a:rPr>
              <a:t>→ 지지도</a:t>
            </a:r>
            <a:r>
              <a:rPr lang="en-US" altLang="ko-KR" dirty="0">
                <a:cs typeface="Times New Roman" panose="02020603050405020304" pitchFamily="18" charset="0"/>
              </a:rPr>
              <a:t>”</a:t>
            </a:r>
            <a:r>
              <a:rPr lang="ko-KR" altLang="en-US" dirty="0">
                <a:cs typeface="Times New Roman" panose="02020603050405020304" pitchFamily="18" charset="0"/>
              </a:rPr>
              <a:t>의 직접효과 </a:t>
            </a:r>
            <a:r>
              <a:rPr lang="en-US" altLang="ko-KR" dirty="0">
                <a:cs typeface="Times New Roman" panose="02020603050405020304" pitchFamily="18" charset="0"/>
              </a:rPr>
              <a:t>: </a:t>
            </a:r>
            <a:r>
              <a:rPr lang="en-US" altLang="ko-KR" i="1" dirty="0">
                <a:cs typeface="Times New Roman" panose="02020603050405020304" pitchFamily="18" charset="0"/>
              </a:rPr>
              <a:t>b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  <a:buClrTx/>
              <a:buFontTx/>
              <a:buNone/>
            </a:pPr>
            <a:r>
              <a:rPr lang="en-US" altLang="ko-KR" dirty="0"/>
              <a:t>     “</a:t>
            </a:r>
            <a:r>
              <a:rPr lang="ko-KR" altLang="en-US" dirty="0" err="1"/>
              <a:t>복종심</a:t>
            </a:r>
            <a:r>
              <a:rPr lang="ko-KR" altLang="en-US" dirty="0"/>
              <a:t> → 호감</a:t>
            </a:r>
            <a:r>
              <a:rPr lang="en-US" altLang="ko-KR" dirty="0"/>
              <a:t>”</a:t>
            </a:r>
            <a:r>
              <a:rPr lang="ko-KR" altLang="en-US" dirty="0"/>
              <a:t>의 직접효과 </a:t>
            </a:r>
            <a:r>
              <a:rPr lang="en-US" altLang="ko-KR" dirty="0"/>
              <a:t>: </a:t>
            </a:r>
            <a:r>
              <a:rPr lang="en-US" altLang="ko-KR" i="1" dirty="0"/>
              <a:t>e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간접효과 </a:t>
            </a:r>
            <a:r>
              <a:rPr lang="en-US" altLang="ko-KR" dirty="0"/>
              <a:t>(Indirect Effect)</a:t>
            </a:r>
          </a:p>
          <a:p>
            <a:pPr lvl="1">
              <a:lnSpc>
                <a:spcPct val="110000"/>
              </a:lnSpc>
              <a:buClrTx/>
            </a:pPr>
            <a:r>
              <a:rPr lang="ko-KR" altLang="en-US" dirty="0" err="1"/>
              <a:t>외생변수가</a:t>
            </a:r>
            <a:r>
              <a:rPr lang="ko-KR" altLang="en-US" dirty="0"/>
              <a:t> 매개변수들을 통해 내생변수에 간접적으로 미치는 효과</a:t>
            </a:r>
            <a:endParaRPr lang="en-US" altLang="ko-KR" dirty="0"/>
          </a:p>
          <a:p>
            <a:pPr lvl="1">
              <a:lnSpc>
                <a:spcPct val="110000"/>
              </a:lnSpc>
              <a:buClrTx/>
              <a:buFontTx/>
              <a:buNone/>
            </a:pPr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en-US" dirty="0"/>
              <a:t>나이 → 지지도</a:t>
            </a:r>
            <a:r>
              <a:rPr lang="en-US" altLang="ko-KR" dirty="0"/>
              <a:t>”</a:t>
            </a:r>
            <a:r>
              <a:rPr lang="ko-KR" altLang="en-US" dirty="0"/>
              <a:t>의 간접효과 </a:t>
            </a:r>
            <a:r>
              <a:rPr lang="en-US" altLang="ko-KR" dirty="0"/>
              <a:t>: </a:t>
            </a:r>
            <a:r>
              <a:rPr lang="en-US" altLang="ko-KR" i="1" dirty="0" err="1"/>
              <a:t>a</a:t>
            </a:r>
            <a:r>
              <a:rPr lang="en-US" altLang="ko-KR" dirty="0" err="1"/>
              <a:t>ⅹ</a:t>
            </a:r>
            <a:r>
              <a:rPr lang="en-US" altLang="ko-KR" i="1" dirty="0" err="1"/>
              <a:t>c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10000"/>
              </a:lnSpc>
              <a:buClrTx/>
              <a:buFontTx/>
              <a:buNone/>
            </a:pPr>
            <a:r>
              <a:rPr lang="en-US" altLang="ko-KR" dirty="0"/>
              <a:t>     “</a:t>
            </a:r>
            <a:r>
              <a:rPr lang="ko-KR" altLang="en-US" dirty="0"/>
              <a:t>나이 → 호감</a:t>
            </a:r>
            <a:r>
              <a:rPr lang="en-US" altLang="ko-KR" dirty="0"/>
              <a:t>”</a:t>
            </a:r>
            <a:r>
              <a:rPr lang="ko-KR" altLang="en-US" dirty="0"/>
              <a:t>의 간접효과 </a:t>
            </a:r>
            <a:r>
              <a:rPr lang="en-US" altLang="ko-KR" dirty="0"/>
              <a:t>: (</a:t>
            </a:r>
            <a:r>
              <a:rPr lang="en-US" altLang="ko-KR" i="1" dirty="0" err="1"/>
              <a:t>a</a:t>
            </a:r>
            <a:r>
              <a:rPr lang="en-US" altLang="ko-KR" dirty="0" err="1"/>
              <a:t>ⅹ</a:t>
            </a:r>
            <a:r>
              <a:rPr lang="en-US" altLang="ko-KR" i="1" dirty="0" err="1"/>
              <a:t>e</a:t>
            </a:r>
            <a:r>
              <a:rPr lang="ko-KR" altLang="en-US" dirty="0"/>
              <a:t> </a:t>
            </a:r>
            <a:r>
              <a:rPr lang="en-US" altLang="ko-KR" dirty="0"/>
              <a:t>) + (</a:t>
            </a:r>
            <a:r>
              <a:rPr lang="en-US" altLang="ko-KR" i="1" dirty="0" err="1"/>
              <a:t>b</a:t>
            </a:r>
            <a:r>
              <a:rPr lang="en-US" altLang="ko-KR" dirty="0" err="1"/>
              <a:t>ⅹ</a:t>
            </a:r>
            <a:r>
              <a:rPr lang="en-US" altLang="ko-KR" i="1" dirty="0" err="1"/>
              <a:t>f</a:t>
            </a:r>
            <a:r>
              <a:rPr lang="en-US" altLang="ko-KR" dirty="0"/>
              <a:t> ) + (</a:t>
            </a:r>
            <a:r>
              <a:rPr lang="en-US" altLang="ko-KR" i="1" dirty="0" err="1"/>
              <a:t>a</a:t>
            </a:r>
            <a:r>
              <a:rPr lang="en-US" altLang="ko-KR" dirty="0" err="1"/>
              <a:t>ⅹ</a:t>
            </a:r>
            <a:r>
              <a:rPr lang="en-US" altLang="ko-KR" i="1" dirty="0" err="1"/>
              <a:t>c</a:t>
            </a:r>
            <a:r>
              <a:rPr lang="en-US" altLang="ko-KR" dirty="0" err="1"/>
              <a:t>ⅹ</a:t>
            </a:r>
            <a:r>
              <a:rPr lang="en-US" altLang="ko-KR" i="1" dirty="0" err="1"/>
              <a:t>f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총효과</a:t>
            </a:r>
            <a:r>
              <a:rPr lang="ko-KR" altLang="en-US" dirty="0"/>
              <a:t> </a:t>
            </a:r>
            <a:r>
              <a:rPr lang="en-US" altLang="ko-KR" dirty="0"/>
              <a:t>(Total Effect)</a:t>
            </a:r>
          </a:p>
          <a:p>
            <a:pPr lvl="1">
              <a:lnSpc>
                <a:spcPct val="110000"/>
              </a:lnSpc>
              <a:buClrTx/>
            </a:pPr>
            <a:r>
              <a:rPr lang="ko-KR" altLang="en-US" dirty="0"/>
              <a:t>직접효과 </a:t>
            </a:r>
            <a:r>
              <a:rPr lang="en-US" altLang="ko-KR" dirty="0"/>
              <a:t>+ </a:t>
            </a:r>
            <a:r>
              <a:rPr lang="ko-KR" altLang="en-US" dirty="0"/>
              <a:t>간접효과</a:t>
            </a:r>
            <a:endParaRPr lang="en-US" altLang="ko-KR" dirty="0"/>
          </a:p>
          <a:p>
            <a:pPr lvl="1">
              <a:lnSpc>
                <a:spcPct val="110000"/>
              </a:lnSpc>
              <a:buClrTx/>
              <a:buFontTx/>
              <a:buNone/>
            </a:pPr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en-US" dirty="0"/>
              <a:t>나이 → 지지도</a:t>
            </a:r>
            <a:r>
              <a:rPr lang="en-US" altLang="ko-KR" dirty="0"/>
              <a:t>”</a:t>
            </a:r>
            <a:r>
              <a:rPr lang="ko-KR" altLang="en-US" dirty="0"/>
              <a:t>의 </a:t>
            </a:r>
            <a:r>
              <a:rPr lang="ko-KR" altLang="en-US" dirty="0" err="1"/>
              <a:t>총효과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i="1" dirty="0"/>
              <a:t>b </a:t>
            </a:r>
            <a:r>
              <a:rPr lang="en-US" altLang="ko-KR" dirty="0"/>
              <a:t>+ (</a:t>
            </a:r>
            <a:r>
              <a:rPr lang="en-US" altLang="ko-KR" i="1" dirty="0" err="1"/>
              <a:t>a</a:t>
            </a:r>
            <a:r>
              <a:rPr lang="en-US" altLang="ko-KR" dirty="0" err="1"/>
              <a:t>ⅹ</a:t>
            </a:r>
            <a:r>
              <a:rPr lang="en-US" altLang="ko-KR" i="1" dirty="0" err="1"/>
              <a:t>c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84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4F9EF29-2DE6-48C2-9EA1-2FCCC93646F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27160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 – Model Comparison</a:t>
            </a:r>
            <a:endParaRPr lang="ko-KR" altLang="en-US"/>
          </a:p>
        </p:txBody>
      </p:sp>
      <p:sp>
        <p:nvSpPr>
          <p:cNvPr id="2160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7F7CCE75-4439-4489-BAC1-8C9FF9E7D6F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199" cy="5184775"/>
          </a:xfrm>
        </p:spPr>
      </p:pic>
    </p:spTree>
    <p:extLst>
      <p:ext uri="{BB962C8B-B14F-4D97-AF65-F5344CB8AC3E}">
        <p14:creationId xmlns:p14="http://schemas.microsoft.com/office/powerpoint/2010/main" val="123447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0313" y="1173163"/>
            <a:ext cx="6759575" cy="4943475"/>
          </a:xfrm>
        </p:spPr>
      </p:pic>
      <p:sp>
        <p:nvSpPr>
          <p:cNvPr id="217091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8.3 AMOS </a:t>
            </a:r>
            <a:r>
              <a:rPr lang="ko-KR" altLang="en-US" dirty="0"/>
              <a:t>분석 사례 </a:t>
            </a:r>
            <a:r>
              <a:rPr lang="en-US" altLang="ko-KR" dirty="0"/>
              <a:t>– </a:t>
            </a:r>
            <a:r>
              <a:rPr lang="ko-KR" altLang="en-US" dirty="0"/>
              <a:t>잠재변수가 있는 모형</a:t>
            </a:r>
          </a:p>
        </p:txBody>
      </p:sp>
      <p:sp>
        <p:nvSpPr>
          <p:cNvPr id="217092" name="모서리가 둥근 직사각형 41"/>
          <p:cNvSpPr>
            <a:spLocks noChangeArrowheads="1"/>
          </p:cNvSpPr>
          <p:nvPr/>
        </p:nvSpPr>
        <p:spPr bwMode="auto">
          <a:xfrm>
            <a:off x="6632575" y="5516563"/>
            <a:ext cx="2260600" cy="42862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Sat_Multi_A.amw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7093" name="모서리가 둥근 직사각형 41"/>
          <p:cNvSpPr>
            <a:spLocks noChangeArrowheads="1"/>
          </p:cNvSpPr>
          <p:nvPr/>
        </p:nvSpPr>
        <p:spPr bwMode="auto">
          <a:xfrm>
            <a:off x="6588125" y="1125538"/>
            <a:ext cx="1755775" cy="42862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Satisfact.sav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480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파일 설정하기</a:t>
            </a:r>
          </a:p>
        </p:txBody>
      </p:sp>
      <p:pic>
        <p:nvPicPr>
          <p:cNvPr id="21811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8450" y="1052513"/>
            <a:ext cx="6083300" cy="5184775"/>
          </a:xfrm>
        </p:spPr>
      </p:pic>
      <p:sp>
        <p:nvSpPr>
          <p:cNvPr id="21811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1A5A87A-29F8-4E73-A077-ED2C7EA8642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0068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8.3.1 </a:t>
            </a:r>
            <a:r>
              <a:rPr lang="ko-KR" altLang="en-US" dirty="0"/>
              <a:t>기본모형에 대한 적합도 평가</a:t>
            </a:r>
          </a:p>
        </p:txBody>
      </p:sp>
      <p:sp>
        <p:nvSpPr>
          <p:cNvPr id="21913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3AB4128-CF06-4EC0-AB88-6B2564D77D4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19140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050" y="1160463"/>
            <a:ext cx="7658100" cy="4968875"/>
          </a:xfrm>
        </p:spPr>
      </p:pic>
      <p:pic>
        <p:nvPicPr>
          <p:cNvPr id="219141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5275263"/>
            <a:ext cx="5686425" cy="9429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799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2016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8.3.2 </a:t>
            </a:r>
            <a:r>
              <a:rPr lang="ko-KR" altLang="en-US" dirty="0"/>
              <a:t>측정계수 제약모형에 대한 적합도 평가</a:t>
            </a:r>
          </a:p>
        </p:txBody>
      </p:sp>
      <p:sp>
        <p:nvSpPr>
          <p:cNvPr id="22016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E1D079C-BDF8-42C1-8828-C295A2319C3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2016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205038"/>
            <a:ext cx="37782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0166" name="직선 화살표 연결선 11"/>
          <p:cNvCxnSpPr>
            <a:cxnSpLocks noChangeShapeType="1"/>
          </p:cNvCxnSpPr>
          <p:nvPr/>
        </p:nvCxnSpPr>
        <p:spPr bwMode="auto">
          <a:xfrm flipV="1">
            <a:off x="1403350" y="3500438"/>
            <a:ext cx="1296988" cy="2016125"/>
          </a:xfrm>
          <a:prstGeom prst="straightConnector1">
            <a:avLst/>
          </a:prstGeom>
          <a:noFill/>
          <a:ln w="38100" cap="rnd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0167" name="타원 11"/>
          <p:cNvSpPr>
            <a:spLocks noChangeArrowheads="1"/>
          </p:cNvSpPr>
          <p:nvPr/>
        </p:nvSpPr>
        <p:spPr bwMode="auto">
          <a:xfrm>
            <a:off x="4427538" y="5661025"/>
            <a:ext cx="865187" cy="466725"/>
          </a:xfrm>
          <a:prstGeom prst="ellipse">
            <a:avLst/>
          </a:prstGeom>
          <a:noFill/>
          <a:ln w="25400" cap="rnd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2016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4149725"/>
            <a:ext cx="342106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0169" name="직선 화살표 연결선 11"/>
          <p:cNvCxnSpPr>
            <a:cxnSpLocks noChangeShapeType="1"/>
          </p:cNvCxnSpPr>
          <p:nvPr/>
        </p:nvCxnSpPr>
        <p:spPr bwMode="auto">
          <a:xfrm>
            <a:off x="4859338" y="3429000"/>
            <a:ext cx="360362" cy="792163"/>
          </a:xfrm>
          <a:prstGeom prst="straightConnector1">
            <a:avLst/>
          </a:prstGeom>
          <a:noFill/>
          <a:ln w="38100" cap="rnd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0170" name="모서리가 둥근 직사각형 41"/>
          <p:cNvSpPr>
            <a:spLocks noChangeArrowheads="1"/>
          </p:cNvSpPr>
          <p:nvPr/>
        </p:nvSpPr>
        <p:spPr bwMode="auto">
          <a:xfrm>
            <a:off x="6632575" y="5516563"/>
            <a:ext cx="2260600" cy="428625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Sat_Multi_B.amw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879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050" y="1163638"/>
            <a:ext cx="7658100" cy="4962525"/>
          </a:xfrm>
        </p:spPr>
      </p:pic>
      <p:sp>
        <p:nvSpPr>
          <p:cNvPr id="22118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측정계수 제약모형의 적합도 평가</a:t>
            </a:r>
          </a:p>
        </p:txBody>
      </p:sp>
      <p:sp>
        <p:nvSpPr>
          <p:cNvPr id="2211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2359510-4FB6-477A-BF00-A2197C415C0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21189" name="모서리가 둥근 직사각형 7"/>
          <p:cNvSpPr>
            <a:spLocks noChangeArrowheads="1"/>
          </p:cNvSpPr>
          <p:nvPr/>
        </p:nvSpPr>
        <p:spPr bwMode="auto">
          <a:xfrm>
            <a:off x="3635375" y="2925763"/>
            <a:ext cx="4392613" cy="215900"/>
          </a:xfrm>
          <a:prstGeom prst="roundRect">
            <a:avLst>
              <a:gd name="adj" fmla="val 16667"/>
            </a:avLst>
          </a:prstGeom>
          <a:noFill/>
          <a:ln w="25400" cap="rnd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254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25538"/>
            <a:ext cx="7696200" cy="4967287"/>
          </a:xfrm>
        </p:spPr>
      </p:pic>
      <p:sp>
        <p:nvSpPr>
          <p:cNvPr id="2222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... </a:t>
            </a:r>
            <a:r>
              <a:rPr lang="ko-KR" altLang="en-US"/>
              <a:t>측정계수 제약모형의 적합도 평가</a:t>
            </a:r>
          </a:p>
        </p:txBody>
      </p:sp>
      <p:sp>
        <p:nvSpPr>
          <p:cNvPr id="2222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03C382C-047A-418B-B4C1-0278E072A06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22213" name="모서리가 둥근 직사각형 7"/>
          <p:cNvSpPr>
            <a:spLocks noChangeArrowheads="1"/>
          </p:cNvSpPr>
          <p:nvPr/>
        </p:nvSpPr>
        <p:spPr bwMode="auto">
          <a:xfrm>
            <a:off x="3419475" y="2997200"/>
            <a:ext cx="4681538" cy="287338"/>
          </a:xfrm>
          <a:prstGeom prst="roundRect">
            <a:avLst>
              <a:gd name="adj" fmla="val 16667"/>
            </a:avLst>
          </a:prstGeom>
          <a:noFill/>
          <a:ln w="25400" cap="rnd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2214" name="모서리가 둥근 직사각형 41"/>
          <p:cNvSpPr>
            <a:spLocks noChangeArrowheads="1"/>
          </p:cNvSpPr>
          <p:nvPr/>
        </p:nvSpPr>
        <p:spPr bwMode="auto">
          <a:xfrm>
            <a:off x="250825" y="5445125"/>
            <a:ext cx="5400675" cy="792163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Measurement weights</a:t>
            </a: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동일하다는 가설이 채택되어야</a:t>
            </a:r>
            <a:endParaRPr lang="en-US" altLang="ko-KR" sz="16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 eaLnBrk="1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Structural weights</a:t>
            </a: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대한 동일성 검정을 수행할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13" y="3748087"/>
            <a:ext cx="6896100" cy="15525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12106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050" y="1125538"/>
            <a:ext cx="7658100" cy="5000625"/>
          </a:xfrm>
        </p:spPr>
      </p:pic>
      <p:sp>
        <p:nvSpPr>
          <p:cNvPr id="22323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8.3.3 </a:t>
            </a:r>
            <a:r>
              <a:rPr lang="ko-KR" altLang="en-US" dirty="0"/>
              <a:t>구조계수 제약모형에 대한 적합도 평가</a:t>
            </a:r>
          </a:p>
        </p:txBody>
      </p:sp>
      <p:sp>
        <p:nvSpPr>
          <p:cNvPr id="2232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0A49B85-41A4-4AAA-9DAA-A3EAD9B6110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23237" name="모서리가 둥근 직사각형 7"/>
          <p:cNvSpPr>
            <a:spLocks noChangeArrowheads="1"/>
          </p:cNvSpPr>
          <p:nvPr/>
        </p:nvSpPr>
        <p:spPr bwMode="auto">
          <a:xfrm>
            <a:off x="3635375" y="3095625"/>
            <a:ext cx="4392613" cy="215900"/>
          </a:xfrm>
          <a:prstGeom prst="roundRect">
            <a:avLst>
              <a:gd name="adj" fmla="val 16667"/>
            </a:avLst>
          </a:prstGeom>
          <a:noFill/>
          <a:ln w="25400" cap="rnd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425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52513"/>
            <a:ext cx="7696200" cy="5113337"/>
          </a:xfrm>
        </p:spPr>
      </p:pic>
      <p:sp>
        <p:nvSpPr>
          <p:cNvPr id="22425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... </a:t>
            </a:r>
            <a:r>
              <a:rPr lang="ko-KR" altLang="en-US"/>
              <a:t>구조계수</a:t>
            </a:r>
            <a:r>
              <a:rPr lang="en-US" altLang="ko-KR"/>
              <a:t> </a:t>
            </a:r>
            <a:r>
              <a:rPr lang="ko-KR" altLang="en-US"/>
              <a:t>제약모형의 적합도 평가</a:t>
            </a:r>
          </a:p>
        </p:txBody>
      </p:sp>
      <p:sp>
        <p:nvSpPr>
          <p:cNvPr id="2242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3A4EEB0-236E-492F-B17A-61AA2F4B50C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24261" name="모서리가 둥근 직사각형 10"/>
          <p:cNvSpPr>
            <a:spLocks noChangeArrowheads="1"/>
          </p:cNvSpPr>
          <p:nvPr/>
        </p:nvSpPr>
        <p:spPr bwMode="auto">
          <a:xfrm>
            <a:off x="3417888" y="5373688"/>
            <a:ext cx="4754562" cy="288925"/>
          </a:xfrm>
          <a:prstGeom prst="roundRect">
            <a:avLst>
              <a:gd name="adj" fmla="val 16667"/>
            </a:avLst>
          </a:prstGeom>
          <a:noFill/>
          <a:ln w="25400" cap="rnd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4262" name="모서리가 둥근 직사각형 41"/>
          <p:cNvSpPr>
            <a:spLocks noChangeArrowheads="1"/>
          </p:cNvSpPr>
          <p:nvPr/>
        </p:nvSpPr>
        <p:spPr bwMode="auto">
          <a:xfrm>
            <a:off x="250825" y="3573463"/>
            <a:ext cx="5041900" cy="79216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Structural weights</a:t>
            </a: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동일하다는 가설이 기각되어야</a:t>
            </a:r>
            <a:endParaRPr lang="en-US" altLang="ko-KR" sz="16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 eaLnBrk="1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경로계수들에 대한 조절효과 있는 것으로 볼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063" y="1529818"/>
            <a:ext cx="6934200" cy="16002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20251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8.3.4 </a:t>
            </a:r>
            <a:r>
              <a:rPr lang="ko-KR" altLang="en-US" dirty="0"/>
              <a:t>개별 계수들에 대한 평가</a:t>
            </a:r>
          </a:p>
        </p:txBody>
      </p:sp>
      <p:pic>
        <p:nvPicPr>
          <p:cNvPr id="225283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5663" y="1160463"/>
            <a:ext cx="7508875" cy="4968875"/>
          </a:xfrm>
        </p:spPr>
      </p:pic>
      <p:sp>
        <p:nvSpPr>
          <p:cNvPr id="2252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081BEFF-10D7-48C5-BD62-115C72CF35C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77440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7.2 AMOS </a:t>
            </a:r>
            <a:r>
              <a:rPr lang="ko-KR" altLang="en-US" dirty="0"/>
              <a:t>분석 사례 </a:t>
            </a:r>
            <a:r>
              <a:rPr lang="en-US" altLang="ko-KR" dirty="0"/>
              <a:t>– </a:t>
            </a:r>
            <a:r>
              <a:rPr lang="ko-KR" altLang="en-US" dirty="0"/>
              <a:t>잠재변수가 없는 모형</a:t>
            </a:r>
          </a:p>
        </p:txBody>
      </p:sp>
      <p:pic>
        <p:nvPicPr>
          <p:cNvPr id="18944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92200"/>
            <a:ext cx="7696200" cy="5105400"/>
          </a:xfrm>
        </p:spPr>
      </p:pic>
      <p:sp>
        <p:nvSpPr>
          <p:cNvPr id="18944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1B5BE45-C9E3-475B-BD68-AA1F3CFBEAF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89445" name="모서리가 둥근 직사각형 41"/>
          <p:cNvSpPr>
            <a:spLocks noChangeArrowheads="1"/>
          </p:cNvSpPr>
          <p:nvPr/>
        </p:nvSpPr>
        <p:spPr bwMode="auto">
          <a:xfrm>
            <a:off x="6834188" y="1320800"/>
            <a:ext cx="147320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9446" name="모서리가 둥근 직사각형 41"/>
          <p:cNvSpPr>
            <a:spLocks noChangeArrowheads="1"/>
          </p:cNvSpPr>
          <p:nvPr/>
        </p:nvSpPr>
        <p:spPr bwMode="auto">
          <a:xfrm>
            <a:off x="6443663" y="5592763"/>
            <a:ext cx="18732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Union_C.amw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779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내용 개체 틀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1125538"/>
            <a:ext cx="7648575" cy="5000625"/>
          </a:xfrm>
        </p:spPr>
      </p:pic>
      <p:sp>
        <p:nvSpPr>
          <p:cNvPr id="22630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en-US" altLang="ko-KR" i="1" dirty="0"/>
              <a:t>T</a:t>
            </a:r>
            <a:r>
              <a:rPr lang="en-US" altLang="ko-KR" dirty="0"/>
              <a:t>-</a:t>
            </a:r>
            <a:r>
              <a:rPr lang="ko-KR" altLang="en-US" dirty="0"/>
              <a:t>값을 이용하는 방법</a:t>
            </a:r>
          </a:p>
        </p:txBody>
      </p:sp>
      <p:sp>
        <p:nvSpPr>
          <p:cNvPr id="22630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2E99E5B-7FB4-4C7A-B295-F57D2D0DEC1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26309" name="모서리가 둥근 직사각형 41"/>
          <p:cNvSpPr>
            <a:spLocks noChangeArrowheads="1"/>
          </p:cNvSpPr>
          <p:nvPr/>
        </p:nvSpPr>
        <p:spPr bwMode="auto">
          <a:xfrm>
            <a:off x="60325" y="4714875"/>
            <a:ext cx="3071813" cy="10715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marL="342900" indent="-342900"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marL="0" lvl="1"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유의수준  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10% → | </a:t>
            </a:r>
            <a:r>
              <a:rPr lang="en-US" altLang="ko-KR" sz="1800" i="1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|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1.645 </a:t>
            </a:r>
          </a:p>
          <a:p>
            <a:pPr marL="0" lvl="1"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                    5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% → | </a:t>
            </a:r>
            <a:r>
              <a:rPr lang="en-US" altLang="ko-KR" sz="1800" i="1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|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1.960</a:t>
            </a:r>
          </a:p>
          <a:p>
            <a:pPr marL="0" lvl="1"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                   1% → | </a:t>
            </a:r>
            <a:r>
              <a:rPr lang="en-US" altLang="ko-KR" sz="1800" i="1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|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2.576</a:t>
            </a:r>
          </a:p>
        </p:txBody>
      </p:sp>
      <p:sp>
        <p:nvSpPr>
          <p:cNvPr id="226310" name="모서리가 둥근 직사각형 41"/>
          <p:cNvSpPr>
            <a:spLocks noChangeArrowheads="1"/>
          </p:cNvSpPr>
          <p:nvPr/>
        </p:nvSpPr>
        <p:spPr bwMode="auto">
          <a:xfrm>
            <a:off x="60325" y="3571875"/>
            <a:ext cx="3071813" cy="10715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marL="342900" indent="-342900"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marL="0" lvl="1"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solidFill>
                <a:srgbClr val="1717FF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26311" name="Object 71"/>
          <p:cNvGraphicFramePr>
            <a:graphicFrameLocks noChangeAspect="1"/>
          </p:cNvGraphicFramePr>
          <p:nvPr/>
        </p:nvGraphicFramePr>
        <p:xfrm>
          <a:off x="269875" y="3690938"/>
          <a:ext cx="2563813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수식" r:id="rId5" imgW="1422400" imgH="469900" progId="Equation.3">
                  <p:embed/>
                </p:oleObj>
              </mc:Choice>
              <mc:Fallback>
                <p:oleObj name="수식" r:id="rId5" imgW="1422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" y="3690938"/>
                        <a:ext cx="2563813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912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 err="1"/>
              <a:t>카이제곱</a:t>
            </a:r>
            <a:r>
              <a:rPr lang="ko-KR" altLang="en-US" dirty="0"/>
              <a:t> 검정을 이용하는 방법</a:t>
            </a:r>
          </a:p>
        </p:txBody>
      </p:sp>
      <p:pic>
        <p:nvPicPr>
          <p:cNvPr id="22733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1125538"/>
            <a:ext cx="7648575" cy="5000625"/>
          </a:xfrm>
        </p:spPr>
      </p:pic>
      <p:sp>
        <p:nvSpPr>
          <p:cNvPr id="22733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455DB3C-AAF9-4326-93BC-0717D40A6EB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801138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경로계수 요약</a:t>
            </a:r>
          </a:p>
        </p:txBody>
      </p:sp>
      <p:pic>
        <p:nvPicPr>
          <p:cNvPr id="22835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275" y="1052513"/>
            <a:ext cx="4586288" cy="5184775"/>
          </a:xfrm>
        </p:spPr>
      </p:pic>
      <p:sp>
        <p:nvSpPr>
          <p:cNvPr id="22835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03B8924-805E-46DD-87C3-1AF8D37D3EB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28357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341563"/>
            <a:ext cx="3813175" cy="25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330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8.4 </a:t>
            </a:r>
            <a:r>
              <a:rPr lang="ko-KR" altLang="en-US" dirty="0"/>
              <a:t>상호작용 효과를 이용한 조절효과 분석</a:t>
            </a:r>
          </a:p>
        </p:txBody>
      </p:sp>
      <p:sp>
        <p:nvSpPr>
          <p:cNvPr id="22937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B881A26D-209B-4D2D-9C99-8E63E9A7D96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29380" name="Rectangle 4"/>
          <p:cNvSpPr>
            <a:spLocks noChangeArrowheads="1"/>
          </p:cNvSpPr>
          <p:nvPr/>
        </p:nvSpPr>
        <p:spPr bwMode="auto">
          <a:xfrm>
            <a:off x="1785938" y="1000125"/>
            <a:ext cx="1233487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X1</a:t>
            </a:r>
          </a:p>
        </p:txBody>
      </p:sp>
      <p:sp>
        <p:nvSpPr>
          <p:cNvPr id="229381" name="Rectangle 5"/>
          <p:cNvSpPr>
            <a:spLocks noChangeArrowheads="1"/>
          </p:cNvSpPr>
          <p:nvPr/>
        </p:nvSpPr>
        <p:spPr bwMode="auto">
          <a:xfrm>
            <a:off x="1785938" y="2286000"/>
            <a:ext cx="1233487" cy="609600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X3</a:t>
            </a:r>
            <a:endParaRPr lang="en-US" altLang="ko-KR" sz="1600" baseline="-250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9382" name="Rectangle 6"/>
          <p:cNvSpPr>
            <a:spLocks noChangeArrowheads="1"/>
          </p:cNvSpPr>
          <p:nvPr/>
        </p:nvSpPr>
        <p:spPr bwMode="auto">
          <a:xfrm>
            <a:off x="4572000" y="2428875"/>
            <a:ext cx="11430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X2</a:t>
            </a:r>
          </a:p>
        </p:txBody>
      </p:sp>
      <p:sp>
        <p:nvSpPr>
          <p:cNvPr id="229383" name="Rectangle 8"/>
          <p:cNvSpPr>
            <a:spLocks noChangeArrowheads="1"/>
          </p:cNvSpPr>
          <p:nvPr/>
        </p:nvSpPr>
        <p:spPr bwMode="auto">
          <a:xfrm>
            <a:off x="6372225" y="1000125"/>
            <a:ext cx="120015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</a:t>
            </a:r>
          </a:p>
        </p:txBody>
      </p:sp>
      <p:sp>
        <p:nvSpPr>
          <p:cNvPr id="229384" name="Rectangle 36"/>
          <p:cNvSpPr>
            <a:spLocks noChangeArrowheads="1"/>
          </p:cNvSpPr>
          <p:nvPr/>
        </p:nvSpPr>
        <p:spPr bwMode="auto">
          <a:xfrm>
            <a:off x="7710488" y="1114425"/>
            <a:ext cx="39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lang="en-US" altLang="ko-KR" sz="18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y</a:t>
            </a:r>
          </a:p>
        </p:txBody>
      </p:sp>
      <p:sp>
        <p:nvSpPr>
          <p:cNvPr id="229385" name="Line 37"/>
          <p:cNvSpPr>
            <a:spLocks noChangeShapeType="1"/>
          </p:cNvSpPr>
          <p:nvPr/>
        </p:nvSpPr>
        <p:spPr bwMode="auto">
          <a:xfrm flipH="1">
            <a:off x="7572375" y="133032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29386" name="Rectangle 36"/>
          <p:cNvSpPr>
            <a:spLocks noChangeArrowheads="1"/>
          </p:cNvSpPr>
          <p:nvPr/>
        </p:nvSpPr>
        <p:spPr bwMode="auto">
          <a:xfrm>
            <a:off x="5853113" y="2487613"/>
            <a:ext cx="481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lang="en-US" altLang="ko-KR" sz="18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x2</a:t>
            </a:r>
          </a:p>
        </p:txBody>
      </p:sp>
      <p:sp>
        <p:nvSpPr>
          <p:cNvPr id="229387" name="Line 37"/>
          <p:cNvSpPr>
            <a:spLocks noChangeShapeType="1"/>
          </p:cNvSpPr>
          <p:nvPr/>
        </p:nvSpPr>
        <p:spPr bwMode="auto">
          <a:xfrm flipH="1">
            <a:off x="5715000" y="270351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cxnSp>
        <p:nvCxnSpPr>
          <p:cNvPr id="229388" name="직선 화살표 연결선 33"/>
          <p:cNvCxnSpPr>
            <a:cxnSpLocks noChangeShapeType="1"/>
            <a:stCxn id="229380" idx="3"/>
            <a:endCxn id="229383" idx="1"/>
          </p:cNvCxnSpPr>
          <p:nvPr/>
        </p:nvCxnSpPr>
        <p:spPr bwMode="auto">
          <a:xfrm>
            <a:off x="3019425" y="1304925"/>
            <a:ext cx="3352800" cy="1588"/>
          </a:xfrm>
          <a:prstGeom prst="straightConnector1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389" name="직선 화살표 연결선 35"/>
          <p:cNvCxnSpPr>
            <a:cxnSpLocks noChangeShapeType="1"/>
            <a:stCxn id="229380" idx="2"/>
            <a:endCxn id="229382" idx="1"/>
          </p:cNvCxnSpPr>
          <p:nvPr/>
        </p:nvCxnSpPr>
        <p:spPr bwMode="auto">
          <a:xfrm rot="16200000" flipH="1">
            <a:off x="2924969" y="1086644"/>
            <a:ext cx="1123950" cy="2170112"/>
          </a:xfrm>
          <a:prstGeom prst="straightConnector1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390" name="직선 화살표 연결선 37"/>
          <p:cNvCxnSpPr>
            <a:cxnSpLocks noChangeShapeType="1"/>
            <a:stCxn id="229382" idx="0"/>
            <a:endCxn id="229383" idx="2"/>
          </p:cNvCxnSpPr>
          <p:nvPr/>
        </p:nvCxnSpPr>
        <p:spPr bwMode="auto">
          <a:xfrm rot="5400000" flipH="1" flipV="1">
            <a:off x="5648325" y="1104900"/>
            <a:ext cx="819150" cy="1828800"/>
          </a:xfrm>
          <a:prstGeom prst="straightConnector1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391" name="직선 화살표 연결선 44"/>
          <p:cNvCxnSpPr>
            <a:cxnSpLocks noChangeShapeType="1"/>
            <a:stCxn id="229381" idx="3"/>
          </p:cNvCxnSpPr>
          <p:nvPr/>
        </p:nvCxnSpPr>
        <p:spPr bwMode="auto">
          <a:xfrm flipV="1">
            <a:off x="3019425" y="2357438"/>
            <a:ext cx="766763" cy="233362"/>
          </a:xfrm>
          <a:prstGeom prst="straightConnector1">
            <a:avLst/>
          </a:prstGeom>
          <a:noFill/>
          <a:ln w="19050" cap="rnd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9392" name="Rectangle 4"/>
          <p:cNvSpPr>
            <a:spLocks noChangeArrowheads="1"/>
          </p:cNvSpPr>
          <p:nvPr/>
        </p:nvSpPr>
        <p:spPr bwMode="auto">
          <a:xfrm>
            <a:off x="1785938" y="3571875"/>
            <a:ext cx="1233487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X1</a:t>
            </a:r>
          </a:p>
        </p:txBody>
      </p:sp>
      <p:sp>
        <p:nvSpPr>
          <p:cNvPr id="229393" name="Rectangle 5"/>
          <p:cNvSpPr>
            <a:spLocks noChangeArrowheads="1"/>
          </p:cNvSpPr>
          <p:nvPr/>
        </p:nvSpPr>
        <p:spPr bwMode="auto">
          <a:xfrm>
            <a:off x="1785938" y="4857750"/>
            <a:ext cx="1233487" cy="609600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X3</a:t>
            </a:r>
            <a:endParaRPr lang="en-US" altLang="ko-KR" sz="1600" baseline="-250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9394" name="Rectangle 6"/>
          <p:cNvSpPr>
            <a:spLocks noChangeArrowheads="1"/>
          </p:cNvSpPr>
          <p:nvPr/>
        </p:nvSpPr>
        <p:spPr bwMode="auto">
          <a:xfrm>
            <a:off x="4572000" y="5000625"/>
            <a:ext cx="11430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X2</a:t>
            </a:r>
          </a:p>
        </p:txBody>
      </p:sp>
      <p:sp>
        <p:nvSpPr>
          <p:cNvPr id="229395" name="Rectangle 8"/>
          <p:cNvSpPr>
            <a:spLocks noChangeArrowheads="1"/>
          </p:cNvSpPr>
          <p:nvPr/>
        </p:nvSpPr>
        <p:spPr bwMode="auto">
          <a:xfrm>
            <a:off x="6372225" y="3571875"/>
            <a:ext cx="120015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</a:t>
            </a:r>
          </a:p>
        </p:txBody>
      </p:sp>
      <p:sp>
        <p:nvSpPr>
          <p:cNvPr id="229396" name="Rectangle 36"/>
          <p:cNvSpPr>
            <a:spLocks noChangeArrowheads="1"/>
          </p:cNvSpPr>
          <p:nvPr/>
        </p:nvSpPr>
        <p:spPr bwMode="auto">
          <a:xfrm>
            <a:off x="7710488" y="3686175"/>
            <a:ext cx="39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lang="en-US" altLang="ko-KR" sz="18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y</a:t>
            </a:r>
          </a:p>
        </p:txBody>
      </p:sp>
      <p:sp>
        <p:nvSpPr>
          <p:cNvPr id="229397" name="Line 37"/>
          <p:cNvSpPr>
            <a:spLocks noChangeShapeType="1"/>
          </p:cNvSpPr>
          <p:nvPr/>
        </p:nvSpPr>
        <p:spPr bwMode="auto">
          <a:xfrm flipH="1">
            <a:off x="7572375" y="39020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29398" name="Rectangle 36"/>
          <p:cNvSpPr>
            <a:spLocks noChangeArrowheads="1"/>
          </p:cNvSpPr>
          <p:nvPr/>
        </p:nvSpPr>
        <p:spPr bwMode="auto">
          <a:xfrm>
            <a:off x="5853113" y="5059363"/>
            <a:ext cx="481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e</a:t>
            </a:r>
            <a:r>
              <a:rPr lang="en-US" altLang="ko-KR" sz="1800" baseline="-25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x2</a:t>
            </a:r>
          </a:p>
        </p:txBody>
      </p:sp>
      <p:sp>
        <p:nvSpPr>
          <p:cNvPr id="229399" name="Line 37"/>
          <p:cNvSpPr>
            <a:spLocks noChangeShapeType="1"/>
          </p:cNvSpPr>
          <p:nvPr/>
        </p:nvSpPr>
        <p:spPr bwMode="auto">
          <a:xfrm flipH="1">
            <a:off x="5715000" y="527526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cxnSp>
        <p:nvCxnSpPr>
          <p:cNvPr id="229400" name="직선 화살표 연결선 58"/>
          <p:cNvCxnSpPr>
            <a:cxnSpLocks noChangeShapeType="1"/>
            <a:stCxn id="229392" idx="3"/>
            <a:endCxn id="229395" idx="1"/>
          </p:cNvCxnSpPr>
          <p:nvPr/>
        </p:nvCxnSpPr>
        <p:spPr bwMode="auto">
          <a:xfrm>
            <a:off x="3019425" y="3876675"/>
            <a:ext cx="3352800" cy="1588"/>
          </a:xfrm>
          <a:prstGeom prst="straightConnector1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401" name="직선 화살표 연결선 59"/>
          <p:cNvCxnSpPr>
            <a:cxnSpLocks noChangeShapeType="1"/>
            <a:stCxn id="229392" idx="2"/>
            <a:endCxn id="229394" idx="1"/>
          </p:cNvCxnSpPr>
          <p:nvPr/>
        </p:nvCxnSpPr>
        <p:spPr bwMode="auto">
          <a:xfrm rot="16200000" flipH="1">
            <a:off x="2924969" y="3658394"/>
            <a:ext cx="1123950" cy="2170112"/>
          </a:xfrm>
          <a:prstGeom prst="straightConnector1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402" name="직선 화살표 연결선 60"/>
          <p:cNvCxnSpPr>
            <a:cxnSpLocks noChangeShapeType="1"/>
            <a:stCxn id="229394" idx="0"/>
            <a:endCxn id="229395" idx="2"/>
          </p:cNvCxnSpPr>
          <p:nvPr/>
        </p:nvCxnSpPr>
        <p:spPr bwMode="auto">
          <a:xfrm rot="5400000" flipH="1" flipV="1">
            <a:off x="5648325" y="3676650"/>
            <a:ext cx="819150" cy="1828800"/>
          </a:xfrm>
          <a:prstGeom prst="straightConnector1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403" name="직선 화살표 연결선 62"/>
          <p:cNvCxnSpPr>
            <a:cxnSpLocks noChangeShapeType="1"/>
          </p:cNvCxnSpPr>
          <p:nvPr/>
        </p:nvCxnSpPr>
        <p:spPr bwMode="auto">
          <a:xfrm>
            <a:off x="3059113" y="5275263"/>
            <a:ext cx="1512887" cy="153987"/>
          </a:xfrm>
          <a:prstGeom prst="straightConnector1">
            <a:avLst/>
          </a:prstGeom>
          <a:noFill/>
          <a:ln w="19050" cap="rnd" algn="ctr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404" name="직선 화살표 연결선 63"/>
          <p:cNvCxnSpPr>
            <a:cxnSpLocks noChangeShapeType="1"/>
            <a:stCxn id="229406" idx="3"/>
          </p:cNvCxnSpPr>
          <p:nvPr/>
        </p:nvCxnSpPr>
        <p:spPr bwMode="auto">
          <a:xfrm flipV="1">
            <a:off x="3019425" y="5572125"/>
            <a:ext cx="1552575" cy="304800"/>
          </a:xfrm>
          <a:prstGeom prst="straightConnector1">
            <a:avLst/>
          </a:prstGeom>
          <a:noFill/>
          <a:ln w="19050" cap="rnd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405" name="구부러진 연결선 64"/>
          <p:cNvCxnSpPr>
            <a:cxnSpLocks noChangeShapeType="1"/>
            <a:stCxn id="229393" idx="1"/>
            <a:endCxn id="229392" idx="1"/>
          </p:cNvCxnSpPr>
          <p:nvPr/>
        </p:nvCxnSpPr>
        <p:spPr bwMode="auto">
          <a:xfrm rot="10800000">
            <a:off x="1785938" y="3876675"/>
            <a:ext cx="1587" cy="1285875"/>
          </a:xfrm>
          <a:prstGeom prst="curvedConnector3">
            <a:avLst>
              <a:gd name="adj1" fmla="val 14395468"/>
            </a:avLst>
          </a:prstGeom>
          <a:noFill/>
          <a:ln w="19050" cap="rnd" algn="ctr">
            <a:solidFill>
              <a:srgbClr val="C0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9406" name="Rectangle 5"/>
          <p:cNvSpPr>
            <a:spLocks noChangeArrowheads="1"/>
          </p:cNvSpPr>
          <p:nvPr/>
        </p:nvSpPr>
        <p:spPr bwMode="auto">
          <a:xfrm>
            <a:off x="1785938" y="5572125"/>
            <a:ext cx="1233487" cy="609600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X1*X3</a:t>
            </a:r>
          </a:p>
        </p:txBody>
      </p:sp>
      <p:cxnSp>
        <p:nvCxnSpPr>
          <p:cNvPr id="229407" name="구부러진 연결선 87"/>
          <p:cNvCxnSpPr>
            <a:cxnSpLocks noChangeShapeType="1"/>
            <a:stCxn id="229406" idx="1"/>
            <a:endCxn id="229392" idx="1"/>
          </p:cNvCxnSpPr>
          <p:nvPr/>
        </p:nvCxnSpPr>
        <p:spPr bwMode="auto">
          <a:xfrm rot="10800000">
            <a:off x="1785938" y="3876675"/>
            <a:ext cx="1587" cy="2000250"/>
          </a:xfrm>
          <a:prstGeom prst="curvedConnector3">
            <a:avLst>
              <a:gd name="adj1" fmla="val 43750958"/>
            </a:avLst>
          </a:prstGeom>
          <a:noFill/>
          <a:ln w="19050" cap="rnd" algn="ctr">
            <a:solidFill>
              <a:srgbClr val="C0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408" name="구부러진 연결선 91"/>
          <p:cNvCxnSpPr>
            <a:cxnSpLocks noChangeShapeType="1"/>
            <a:stCxn id="229406" idx="1"/>
            <a:endCxn id="229393" idx="1"/>
          </p:cNvCxnSpPr>
          <p:nvPr/>
        </p:nvCxnSpPr>
        <p:spPr bwMode="auto">
          <a:xfrm rot="10800000">
            <a:off x="1785938" y="5162550"/>
            <a:ext cx="1587" cy="714375"/>
          </a:xfrm>
          <a:prstGeom prst="curvedConnector3">
            <a:avLst>
              <a:gd name="adj1" fmla="val 14395468"/>
            </a:avLst>
          </a:prstGeom>
          <a:noFill/>
          <a:ln w="19050" cap="rnd" algn="ctr">
            <a:solidFill>
              <a:srgbClr val="C0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9409" name="모서리가 둥근 직사각형 41"/>
          <p:cNvSpPr>
            <a:spLocks noChangeArrowheads="1"/>
          </p:cNvSpPr>
          <p:nvPr/>
        </p:nvSpPr>
        <p:spPr bwMode="auto">
          <a:xfrm>
            <a:off x="4500563" y="5643563"/>
            <a:ext cx="3429000" cy="642937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X2 = a*X1 + b*X3 + c*X1*X3</a:t>
            </a:r>
          </a:p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=&gt; X2 = (a+c*X3)*X1 + b*X3 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29410" name="직선 연결선 96"/>
          <p:cNvCxnSpPr>
            <a:cxnSpLocks noChangeShapeType="1"/>
          </p:cNvCxnSpPr>
          <p:nvPr/>
        </p:nvCxnSpPr>
        <p:spPr bwMode="auto">
          <a:xfrm>
            <a:off x="785813" y="3286125"/>
            <a:ext cx="7572375" cy="1588"/>
          </a:xfrm>
          <a:prstGeom prst="line">
            <a:avLst/>
          </a:prstGeom>
          <a:noFill/>
          <a:ln w="38100" cap="rnd" algn="ctr">
            <a:solidFill>
              <a:srgbClr val="1717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9411" name="직선 화살표 연결선 62"/>
          <p:cNvCxnSpPr>
            <a:cxnSpLocks noChangeShapeType="1"/>
          </p:cNvCxnSpPr>
          <p:nvPr/>
        </p:nvCxnSpPr>
        <p:spPr bwMode="auto">
          <a:xfrm flipV="1">
            <a:off x="3059113" y="4056063"/>
            <a:ext cx="3313112" cy="1003300"/>
          </a:xfrm>
          <a:prstGeom prst="straightConnector1">
            <a:avLst/>
          </a:prstGeom>
          <a:noFill/>
          <a:ln w="19050" cap="rnd" algn="ctr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7311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89025"/>
            <a:ext cx="7696200" cy="5019675"/>
          </a:xfrm>
        </p:spPr>
      </p:pic>
      <p:sp>
        <p:nvSpPr>
          <p:cNvPr id="23040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≪사례≫ 상호작용을 효과를 이용한 조절효과 분석</a:t>
            </a:r>
          </a:p>
        </p:txBody>
      </p:sp>
      <p:sp>
        <p:nvSpPr>
          <p:cNvPr id="2304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DBEBF28-F679-496A-BA32-5FAE9A4841B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30405" name="모서리가 둥근 직사각형 41"/>
          <p:cNvSpPr>
            <a:spLocks noChangeArrowheads="1"/>
          </p:cNvSpPr>
          <p:nvPr/>
        </p:nvSpPr>
        <p:spPr bwMode="auto">
          <a:xfrm>
            <a:off x="6156325" y="5572125"/>
            <a:ext cx="19875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Interaction_A.amw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0406" name="모서리가 둥근 직사각형 41"/>
          <p:cNvSpPr>
            <a:spLocks noChangeArrowheads="1"/>
          </p:cNvSpPr>
          <p:nvPr/>
        </p:nvSpPr>
        <p:spPr bwMode="auto">
          <a:xfrm>
            <a:off x="6516688" y="1412875"/>
            <a:ext cx="1655762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Interaction.sav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865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 – Estiomates</a:t>
            </a:r>
            <a:endParaRPr lang="ko-KR" altLang="en-US"/>
          </a:p>
        </p:txBody>
      </p:sp>
      <p:pic>
        <p:nvPicPr>
          <p:cNvPr id="23142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1125538"/>
            <a:ext cx="7648575" cy="5000625"/>
          </a:xfrm>
        </p:spPr>
      </p:pic>
      <p:sp>
        <p:nvSpPr>
          <p:cNvPr id="2314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269349E-A166-4F40-88A8-60EEFD3EDE9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138575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경로계수 요약</a:t>
            </a:r>
          </a:p>
        </p:txBody>
      </p:sp>
      <p:sp>
        <p:nvSpPr>
          <p:cNvPr id="23245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CCEAEAB-D232-4C34-B323-A1FC5472F2D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32452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700213"/>
            <a:ext cx="60007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650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Ping(1995), Joreskog &amp; Yang(1996)</a:t>
            </a:r>
            <a:r>
              <a:rPr lang="ko-KR" altLang="en-US"/>
              <a:t>의 접근법</a:t>
            </a:r>
          </a:p>
        </p:txBody>
      </p:sp>
      <p:sp>
        <p:nvSpPr>
          <p:cNvPr id="265219" name="내용 개체 틀 2"/>
          <p:cNvSpPr>
            <a:spLocks noGrp="1"/>
          </p:cNvSpPr>
          <p:nvPr>
            <p:ph idx="1"/>
          </p:nvPr>
        </p:nvSpPr>
        <p:spPr>
          <a:xfrm>
            <a:off x="762000" y="4929188"/>
            <a:ext cx="7881938" cy="13081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1800" b="0" dirty="0">
                <a:solidFill>
                  <a:srgbClr val="066C06"/>
                </a:solidFill>
                <a:latin typeface="+mn-ea"/>
                <a:ea typeface="+mn-ea"/>
              </a:rPr>
              <a:t>≪</a:t>
            </a:r>
            <a:r>
              <a:rPr lang="ko-KR" altLang="en-US" sz="1800" b="0" dirty="0">
                <a:solidFill>
                  <a:srgbClr val="066C06"/>
                </a:solidFill>
                <a:latin typeface="+mn-ea"/>
                <a:ea typeface="+mn-ea"/>
              </a:rPr>
              <a:t>참조</a:t>
            </a:r>
            <a:r>
              <a:rPr lang="en-US" altLang="ko-KR" sz="1800" b="0" dirty="0">
                <a:solidFill>
                  <a:srgbClr val="066C06"/>
                </a:solidFill>
                <a:latin typeface="+mn-ea"/>
              </a:rPr>
              <a:t>≫</a:t>
            </a:r>
            <a:endParaRPr lang="en-US" altLang="ko-KR" sz="1800" b="0" dirty="0">
              <a:solidFill>
                <a:srgbClr val="066C06"/>
              </a:solidFill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1800" b="0" dirty="0">
                <a:solidFill>
                  <a:srgbClr val="066C06"/>
                </a:solidFill>
                <a:latin typeface="+mn-ea"/>
                <a:ea typeface="+mn-ea"/>
              </a:rPr>
              <a:t>- AMOS 24 </a:t>
            </a:r>
            <a:r>
              <a:rPr lang="ko-KR" altLang="en-US" sz="1800" b="0" dirty="0">
                <a:solidFill>
                  <a:srgbClr val="066C06"/>
                </a:solidFill>
                <a:latin typeface="+mn-ea"/>
                <a:ea typeface="+mn-ea"/>
              </a:rPr>
              <a:t>구조방정식모델링 </a:t>
            </a:r>
            <a:r>
              <a:rPr lang="en-US" altLang="ko-KR" sz="1800" b="0" dirty="0">
                <a:solidFill>
                  <a:srgbClr val="066C06"/>
                </a:solidFill>
                <a:latin typeface="+mn-ea"/>
                <a:ea typeface="+mn-ea"/>
              </a:rPr>
              <a:t>(</a:t>
            </a:r>
            <a:r>
              <a:rPr lang="ko-KR" altLang="en-US" sz="1800" b="0" dirty="0">
                <a:solidFill>
                  <a:srgbClr val="066C06"/>
                </a:solidFill>
                <a:latin typeface="+mn-ea"/>
                <a:ea typeface="+mn-ea"/>
              </a:rPr>
              <a:t>배병렬</a:t>
            </a:r>
            <a:r>
              <a:rPr lang="en-US" altLang="ko-KR" sz="1800" b="0" dirty="0">
                <a:solidFill>
                  <a:srgbClr val="066C06"/>
                </a:solidFill>
                <a:latin typeface="+mn-ea"/>
                <a:ea typeface="+mn-ea"/>
              </a:rPr>
              <a:t>, </a:t>
            </a:r>
            <a:r>
              <a:rPr lang="ko-KR" altLang="en-US" sz="1800" b="0" dirty="0">
                <a:solidFill>
                  <a:srgbClr val="066C06"/>
                </a:solidFill>
                <a:latin typeface="+mn-ea"/>
                <a:ea typeface="+mn-ea"/>
              </a:rPr>
              <a:t>청람</a:t>
            </a:r>
            <a:r>
              <a:rPr lang="en-US" altLang="ko-KR" sz="1800" b="0" dirty="0">
                <a:solidFill>
                  <a:srgbClr val="066C06"/>
                </a:solidFill>
                <a:latin typeface="+mn-ea"/>
                <a:ea typeface="+mn-ea"/>
              </a:rPr>
              <a:t>)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ko-KR" sz="1800" b="0" dirty="0">
                <a:solidFill>
                  <a:srgbClr val="066C06"/>
                </a:solidFill>
                <a:latin typeface="+mn-ea"/>
                <a:ea typeface="+mn-ea"/>
              </a:rPr>
              <a:t>- </a:t>
            </a:r>
            <a:r>
              <a:rPr lang="ko-KR" altLang="en-US" sz="1800" b="0" dirty="0">
                <a:solidFill>
                  <a:srgbClr val="066C06"/>
                </a:solidFill>
                <a:latin typeface="+mn-ea"/>
                <a:ea typeface="+mn-ea"/>
              </a:rPr>
              <a:t>구조방정식모델 이해와 활용 </a:t>
            </a:r>
            <a:r>
              <a:rPr lang="en-US" altLang="ko-KR" sz="1800" b="0" dirty="0">
                <a:solidFill>
                  <a:srgbClr val="066C06"/>
                </a:solidFill>
                <a:latin typeface="+mn-ea"/>
                <a:ea typeface="+mn-ea"/>
              </a:rPr>
              <a:t>(</a:t>
            </a:r>
            <a:r>
              <a:rPr lang="ko-KR" altLang="en-US" sz="1800" b="0" dirty="0">
                <a:solidFill>
                  <a:srgbClr val="066C06"/>
                </a:solidFill>
                <a:latin typeface="+mn-ea"/>
                <a:ea typeface="+mn-ea"/>
              </a:rPr>
              <a:t>배병렬</a:t>
            </a:r>
            <a:r>
              <a:rPr lang="en-US" altLang="ko-KR" sz="1800" b="0" dirty="0">
                <a:solidFill>
                  <a:srgbClr val="066C06"/>
                </a:solidFill>
                <a:latin typeface="+mn-ea"/>
                <a:ea typeface="+mn-ea"/>
              </a:rPr>
              <a:t>, </a:t>
            </a:r>
            <a:r>
              <a:rPr lang="ko-KR" altLang="en-US" sz="1800" b="0" dirty="0">
                <a:solidFill>
                  <a:srgbClr val="066C06"/>
                </a:solidFill>
                <a:latin typeface="+mn-ea"/>
                <a:ea typeface="+mn-ea"/>
              </a:rPr>
              <a:t>대경</a:t>
            </a:r>
            <a:r>
              <a:rPr lang="en-US" altLang="ko-KR" sz="1800" b="0" dirty="0">
                <a:solidFill>
                  <a:srgbClr val="066C06"/>
                </a:solidFill>
                <a:latin typeface="+mn-ea"/>
                <a:ea typeface="+mn-ea"/>
              </a:rPr>
              <a:t>)</a:t>
            </a:r>
            <a:endParaRPr lang="ko-KR" altLang="en-US" sz="1800" b="0" dirty="0">
              <a:solidFill>
                <a:srgbClr val="066C06"/>
              </a:solidFill>
              <a:latin typeface="+mn-ea"/>
              <a:ea typeface="+mn-ea"/>
            </a:endParaRPr>
          </a:p>
        </p:txBody>
      </p:sp>
      <p:sp>
        <p:nvSpPr>
          <p:cNvPr id="2334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BF8C1DB-CE1D-4DC6-AA0E-EAB0775C496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3347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71563"/>
            <a:ext cx="3868737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233478" name="모서리가 둥근 직사각형 41"/>
          <p:cNvSpPr>
            <a:spLocks noChangeArrowheads="1"/>
          </p:cNvSpPr>
          <p:nvPr/>
        </p:nvSpPr>
        <p:spPr bwMode="auto">
          <a:xfrm>
            <a:off x="642938" y="4214813"/>
            <a:ext cx="3500437" cy="5000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x12_z12 = (x1+x2)*(z1+z2)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3347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071563"/>
            <a:ext cx="388143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233480" name="모서리가 둥근 직사각형 41"/>
          <p:cNvSpPr>
            <a:spLocks noChangeArrowheads="1"/>
          </p:cNvSpPr>
          <p:nvPr/>
        </p:nvSpPr>
        <p:spPr bwMode="auto">
          <a:xfrm>
            <a:off x="4714875" y="4214813"/>
            <a:ext cx="1785938" cy="5000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x1_z1 = x1*z1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384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5212601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16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EB81607-44F8-4462-896C-C5547C58096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35523" name="Picture 4" descr="UNI000005f857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4437063"/>
            <a:ext cx="4926012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24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9.1 </a:t>
            </a:r>
            <a:r>
              <a:rPr lang="ko-KR" altLang="en-US" dirty="0"/>
              <a:t>측정도구의 </a:t>
            </a:r>
            <a:r>
              <a:rPr lang="ko-KR" altLang="en-US" dirty="0" err="1"/>
              <a:t>타당도와</a:t>
            </a:r>
            <a:r>
              <a:rPr lang="ko-KR" altLang="en-US" dirty="0"/>
              <a:t> 신뢰도</a:t>
            </a:r>
          </a:p>
        </p:txBody>
      </p:sp>
      <p:sp>
        <p:nvSpPr>
          <p:cNvPr id="2355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ko-KR" altLang="en-US" dirty="0"/>
              <a:t>타당도 </a:t>
            </a:r>
            <a:r>
              <a:rPr lang="en-US" altLang="ko-KR" dirty="0"/>
              <a:t>(Validity)</a:t>
            </a:r>
          </a:p>
          <a:p>
            <a:pPr marL="611188" lvl="1" eaLnBrk="1" hangingPunct="1">
              <a:lnSpc>
                <a:spcPct val="100000"/>
              </a:lnSpc>
            </a:pPr>
            <a:r>
              <a:rPr lang="ko-KR" altLang="en-US" dirty="0"/>
              <a:t>측정하고자 하는 것을 얼마나 충실히 측정하였는가</a:t>
            </a:r>
            <a:r>
              <a:rPr lang="en-US" altLang="ko-KR" dirty="0"/>
              <a:t>? (</a:t>
            </a:r>
            <a:r>
              <a:rPr lang="ko-KR" altLang="en-US" dirty="0"/>
              <a:t>적합성</a:t>
            </a:r>
            <a:r>
              <a:rPr lang="en-US" altLang="ko-KR" dirty="0"/>
              <a:t>)</a:t>
            </a:r>
          </a:p>
          <a:p>
            <a:pPr marL="611188" lvl="1" eaLnBrk="1" hangingPunct="1">
              <a:lnSpc>
                <a:spcPct val="100000"/>
              </a:lnSpc>
            </a:pPr>
            <a:r>
              <a:rPr lang="ko-KR" altLang="en-US" dirty="0"/>
              <a:t>내용 타당도 </a:t>
            </a:r>
            <a:r>
              <a:rPr lang="en-US" altLang="ko-KR" dirty="0"/>
              <a:t>(</a:t>
            </a:r>
            <a:r>
              <a:rPr lang="ko-KR" altLang="en-US" dirty="0"/>
              <a:t>안면 타당도</a:t>
            </a:r>
            <a:r>
              <a:rPr lang="en-US" altLang="ko-KR" dirty="0"/>
              <a:t>)</a:t>
            </a:r>
          </a:p>
          <a:p>
            <a:pPr marL="611188" lvl="1" eaLnBrk="1" hangingPunct="1">
              <a:lnSpc>
                <a:spcPct val="100000"/>
              </a:lnSpc>
            </a:pPr>
            <a:r>
              <a:rPr lang="ko-KR" altLang="en-US" dirty="0"/>
              <a:t>구성 타당도 </a:t>
            </a:r>
            <a:r>
              <a:rPr lang="en-US" altLang="ko-KR" dirty="0"/>
              <a:t>(</a:t>
            </a:r>
            <a:r>
              <a:rPr lang="ko-KR" altLang="en-US" dirty="0"/>
              <a:t>구인 타당도</a:t>
            </a:r>
            <a:r>
              <a:rPr lang="en-US" altLang="ko-KR" dirty="0"/>
              <a:t>)</a:t>
            </a:r>
          </a:p>
          <a:p>
            <a:pPr marL="611188" lvl="1" eaLnBrk="1" hangingPunct="1">
              <a:lnSpc>
                <a:spcPct val="100000"/>
              </a:lnSpc>
            </a:pPr>
            <a:r>
              <a:rPr lang="ko-KR" altLang="en-US" dirty="0"/>
              <a:t>준거 타당도 </a:t>
            </a:r>
            <a:r>
              <a:rPr lang="en-US" altLang="ko-KR" dirty="0"/>
              <a:t>(</a:t>
            </a:r>
            <a:r>
              <a:rPr lang="ko-KR" altLang="en-US" dirty="0"/>
              <a:t>공인 타당도</a:t>
            </a:r>
            <a:r>
              <a:rPr lang="en-US" altLang="ko-KR" dirty="0"/>
              <a:t>, </a:t>
            </a:r>
            <a:r>
              <a:rPr lang="ko-KR" altLang="en-US" dirty="0"/>
              <a:t>예측 타당도</a:t>
            </a:r>
            <a:r>
              <a:rPr lang="en-US" altLang="ko-KR" dirty="0"/>
              <a:t>)</a:t>
            </a:r>
          </a:p>
          <a:p>
            <a:pPr marL="1403350" lvl="4" eaLnBrk="1" hangingPunct="1">
              <a:lnSpc>
                <a:spcPct val="100000"/>
              </a:lnSpc>
            </a:pPr>
            <a:endParaRPr lang="en-US" altLang="ko-KR" dirty="0"/>
          </a:p>
          <a:p>
            <a:pPr eaLnBrk="1" hangingPunct="1">
              <a:lnSpc>
                <a:spcPct val="100000"/>
              </a:lnSpc>
            </a:pPr>
            <a:r>
              <a:rPr lang="ko-KR" altLang="en-US" dirty="0"/>
              <a:t>신뢰도 </a:t>
            </a:r>
            <a:r>
              <a:rPr lang="en-US" altLang="ko-KR" dirty="0"/>
              <a:t>(Reliability)</a:t>
            </a:r>
          </a:p>
          <a:p>
            <a:pPr marL="611188" lvl="1" eaLnBrk="1" hangingPunct="1">
              <a:lnSpc>
                <a:spcPct val="100000"/>
              </a:lnSpc>
            </a:pPr>
            <a:r>
              <a:rPr lang="ko-KR" altLang="en-US" dirty="0"/>
              <a:t>얼마나 안정적으로 일관성 있게 측정하였는가</a:t>
            </a:r>
            <a:r>
              <a:rPr lang="en-US" altLang="ko-KR" dirty="0"/>
              <a:t>? (</a:t>
            </a:r>
            <a:r>
              <a:rPr lang="ko-KR" altLang="en-US" dirty="0"/>
              <a:t>일관성</a:t>
            </a:r>
            <a:r>
              <a:rPr lang="en-US" altLang="ko-KR" dirty="0"/>
              <a:t>)</a:t>
            </a:r>
          </a:p>
          <a:p>
            <a:pPr marL="611188" lvl="1" eaLnBrk="1" hangingPunct="1">
              <a:lnSpc>
                <a:spcPct val="100000"/>
              </a:lnSpc>
            </a:pPr>
            <a:r>
              <a:rPr lang="ko-KR" altLang="en-US" dirty="0"/>
              <a:t>재검사 신뢰도</a:t>
            </a:r>
          </a:p>
          <a:p>
            <a:pPr marL="611188" lvl="1" eaLnBrk="1" hangingPunct="1">
              <a:lnSpc>
                <a:spcPct val="100000"/>
              </a:lnSpc>
            </a:pPr>
            <a:r>
              <a:rPr lang="ko-KR" altLang="en-US" dirty="0"/>
              <a:t>동형검사 신뢰도</a:t>
            </a:r>
          </a:p>
          <a:p>
            <a:pPr marL="611188" lvl="1" eaLnBrk="1" hangingPunct="1">
              <a:lnSpc>
                <a:spcPct val="100000"/>
              </a:lnSpc>
            </a:pPr>
            <a:r>
              <a:rPr lang="ko-KR" altLang="en-US" dirty="0" err="1"/>
              <a:t>내적일관성</a:t>
            </a:r>
            <a:r>
              <a:rPr lang="ko-KR" altLang="en-US" dirty="0"/>
              <a:t> 신뢰도 </a:t>
            </a:r>
          </a:p>
        </p:txBody>
      </p:sp>
    </p:spTree>
    <p:extLst>
      <p:ext uri="{BB962C8B-B14F-4D97-AF65-F5344CB8AC3E}">
        <p14:creationId xmlns:p14="http://schemas.microsoft.com/office/powerpoint/2010/main" val="48271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93788"/>
            <a:ext cx="7696200" cy="5102225"/>
          </a:xfrm>
        </p:spPr>
      </p:pic>
      <p:sp>
        <p:nvSpPr>
          <p:cNvPr id="19046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Bootstrap Results</a:t>
            </a:r>
            <a:endParaRPr lang="ko-KR" altLang="en-US"/>
          </a:p>
        </p:txBody>
      </p:sp>
      <p:sp>
        <p:nvSpPr>
          <p:cNvPr id="1904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E73A981-1BDD-40FF-9E02-CC901837720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5501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/>
              <a:t>≪</a:t>
            </a:r>
            <a:r>
              <a:rPr lang="ko-KR" altLang="en-US" dirty="0"/>
              <a:t>사례≫</a:t>
            </a:r>
            <a:r>
              <a:rPr lang="en-US" altLang="ko-KR" dirty="0"/>
              <a:t> </a:t>
            </a:r>
            <a:r>
              <a:rPr lang="ko-KR" altLang="en-US" dirty="0"/>
              <a:t>건강통제행위</a:t>
            </a:r>
          </a:p>
        </p:txBody>
      </p:sp>
      <p:sp>
        <p:nvSpPr>
          <p:cNvPr id="23757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3333FF"/>
                </a:solidFill>
              </a:rPr>
              <a:t>&lt;</a:t>
            </a:r>
            <a:r>
              <a:rPr lang="ko-KR" altLang="en-US" sz="1800" dirty="0" err="1">
                <a:solidFill>
                  <a:srgbClr val="3333FF"/>
                </a:solidFill>
              </a:rPr>
              <a:t>내적성향</a:t>
            </a:r>
            <a:r>
              <a:rPr lang="en-US" altLang="ko-KR" sz="1800" dirty="0">
                <a:solidFill>
                  <a:srgbClr val="3333FF"/>
                </a:solidFill>
              </a:rPr>
              <a:t>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Q1. </a:t>
            </a:r>
            <a:r>
              <a:rPr lang="ko-KR" altLang="en-US" sz="1800" dirty="0">
                <a:solidFill>
                  <a:schemeClr val="tx1"/>
                </a:solidFill>
              </a:rPr>
              <a:t>건강에 문제가 생기는 것은 내 탓이다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Q2. </a:t>
            </a:r>
            <a:r>
              <a:rPr lang="ko-KR" altLang="en-US" sz="1800" dirty="0">
                <a:solidFill>
                  <a:schemeClr val="tx1"/>
                </a:solidFill>
              </a:rPr>
              <a:t>질병을 방지하는 것은 나 자신의 행동에 달려있다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Q3. </a:t>
            </a:r>
            <a:r>
              <a:rPr lang="ko-KR" altLang="en-US" sz="1800" dirty="0">
                <a:solidFill>
                  <a:schemeClr val="tx1"/>
                </a:solidFill>
              </a:rPr>
              <a:t>질병에서 빨리 회복되는 것은 내 자신에 달려있다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Q4. </a:t>
            </a:r>
            <a:r>
              <a:rPr lang="ko-KR" altLang="en-US" sz="1800" dirty="0">
                <a:solidFill>
                  <a:schemeClr val="tx1"/>
                </a:solidFill>
              </a:rPr>
              <a:t>건강은 내가 어떻게 관리하느냐에 달려있다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Q5. </a:t>
            </a:r>
            <a:r>
              <a:rPr lang="ko-KR" altLang="en-US" sz="1800" dirty="0">
                <a:solidFill>
                  <a:schemeClr val="tx1"/>
                </a:solidFill>
              </a:rPr>
              <a:t>내가 건강관리를 잘 하면 병을 피할 수 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ko-KR" sz="18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3333FF"/>
                </a:solidFill>
              </a:rPr>
              <a:t>&lt;</a:t>
            </a:r>
            <a:r>
              <a:rPr lang="ko-KR" altLang="en-US" sz="1800" dirty="0">
                <a:solidFill>
                  <a:srgbClr val="3333FF"/>
                </a:solidFill>
              </a:rPr>
              <a:t>타인의존성향</a:t>
            </a:r>
            <a:r>
              <a:rPr lang="en-US" altLang="ko-KR" sz="1800" dirty="0">
                <a:solidFill>
                  <a:srgbClr val="3333FF"/>
                </a:solidFill>
              </a:rPr>
              <a:t>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Q6. </a:t>
            </a:r>
            <a:r>
              <a:rPr lang="ko-KR" altLang="en-US" sz="1800" dirty="0">
                <a:solidFill>
                  <a:schemeClr val="tx1"/>
                </a:solidFill>
              </a:rPr>
              <a:t>건강이 좋지 않다고 느낄 때는 언제든지 의료인을 찾아야 한다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Q7. </a:t>
            </a:r>
            <a:r>
              <a:rPr lang="ko-KR" altLang="en-US" sz="1800" dirty="0">
                <a:solidFill>
                  <a:schemeClr val="tx1"/>
                </a:solidFill>
              </a:rPr>
              <a:t>의사에게 정기적으로 진찰을 받는 것이 병에 걸리지 않는 가장 좋은 방법이다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Q8. </a:t>
            </a:r>
            <a:r>
              <a:rPr lang="ko-KR" altLang="en-US" sz="1800" dirty="0">
                <a:solidFill>
                  <a:schemeClr val="tx1"/>
                </a:solidFill>
              </a:rPr>
              <a:t>나의 건강유지에 가족들의 역할이 크다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Q9. </a:t>
            </a:r>
            <a:r>
              <a:rPr lang="ko-KR" altLang="en-US" sz="1800" dirty="0">
                <a:solidFill>
                  <a:schemeClr val="tx1"/>
                </a:solidFill>
              </a:rPr>
              <a:t>의사의 지시를 따르는 것이 건강유지를 위한 가장 좋은 방법이다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ko-KR" sz="18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3333FF"/>
                </a:solidFill>
              </a:rPr>
              <a:t>&lt;</a:t>
            </a:r>
            <a:r>
              <a:rPr lang="ko-KR" altLang="en-US" sz="1800" dirty="0">
                <a:solidFill>
                  <a:srgbClr val="3333FF"/>
                </a:solidFill>
              </a:rPr>
              <a:t>우연성향</a:t>
            </a:r>
            <a:r>
              <a:rPr lang="en-US" altLang="ko-KR" sz="1800" dirty="0">
                <a:solidFill>
                  <a:srgbClr val="3333FF"/>
                </a:solidFill>
              </a:rPr>
              <a:t>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Q10. </a:t>
            </a:r>
            <a:r>
              <a:rPr lang="ko-KR" altLang="en-US" sz="1800" dirty="0">
                <a:solidFill>
                  <a:schemeClr val="tx1"/>
                </a:solidFill>
              </a:rPr>
              <a:t>내가 건강한 생활을 해도 병에 걸릴 수 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Q11. </a:t>
            </a:r>
            <a:r>
              <a:rPr lang="ko-KR" altLang="en-US" sz="1800" dirty="0">
                <a:solidFill>
                  <a:schemeClr val="tx1"/>
                </a:solidFill>
              </a:rPr>
              <a:t>나의 건강유지는 주로 운이 크게 작용한다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Q12. </a:t>
            </a:r>
            <a:r>
              <a:rPr lang="ko-KR" altLang="en-US" sz="1800" dirty="0">
                <a:solidFill>
                  <a:schemeClr val="tx1"/>
                </a:solidFill>
              </a:rPr>
              <a:t>질병회복은 주로 행운이 크게 작용한다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3757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FBBF5CF-6E94-49A6-8D39-155C2A28773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36923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탐색적 요인분석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51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72050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 err="1"/>
              <a:t>구성타당도와</a:t>
            </a:r>
            <a:r>
              <a:rPr lang="ko-KR" altLang="en-US" dirty="0"/>
              <a:t> 요인분석</a:t>
            </a:r>
          </a:p>
        </p:txBody>
      </p:sp>
      <p:sp>
        <p:nvSpPr>
          <p:cNvPr id="2447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측정도구의 구성타당도 분석은 검사도구가 심리적 구성개념을 제대로 측정하고 있는지를 평가하는 방법이다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탁진국</a:t>
            </a:r>
            <a:r>
              <a:rPr lang="en-US" altLang="ko-KR" sz="1600" dirty="0">
                <a:solidFill>
                  <a:schemeClr val="tx1"/>
                </a:solidFill>
              </a:rPr>
              <a:t>, 2007). 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구성타당도 분석은 쉽지 않고 시간소모적인 여러 절차들이 포함될 수 있는데 그룹간의 비교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상관계수를 이용한 수렴타당도</a:t>
            </a:r>
            <a:r>
              <a:rPr lang="en-US" altLang="ko-KR" sz="1600" dirty="0">
                <a:solidFill>
                  <a:schemeClr val="tx1"/>
                </a:solidFill>
              </a:rPr>
              <a:t>(convergent validity)</a:t>
            </a:r>
            <a:r>
              <a:rPr lang="ko-KR" altLang="en-US" sz="1600" dirty="0">
                <a:solidFill>
                  <a:schemeClr val="tx1"/>
                </a:solidFill>
              </a:rPr>
              <a:t>와 변별타당도</a:t>
            </a:r>
            <a:r>
              <a:rPr lang="en-US" altLang="ko-KR" sz="1600" dirty="0">
                <a:solidFill>
                  <a:schemeClr val="tx1"/>
                </a:solidFill>
              </a:rPr>
              <a:t>(discriminant validity)</a:t>
            </a:r>
            <a:r>
              <a:rPr lang="ko-KR" altLang="en-US" sz="1600" dirty="0">
                <a:solidFill>
                  <a:schemeClr val="tx1"/>
                </a:solidFill>
              </a:rPr>
              <a:t>의 검토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요인분석 등이 구성타당도 분석을 위해 사용될 수 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요인분석은 하나의 개념을 측정하는 도구가 여러 하위개념을 구분하여 측정한다고 가정하는 경우 구성타당도 분석을 위해 널리 사용되는 통계적 분석기법이다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요인분석</a:t>
            </a:r>
            <a:r>
              <a:rPr lang="en-US" altLang="ko-KR" sz="1600" dirty="0">
                <a:solidFill>
                  <a:schemeClr val="tx1"/>
                </a:solidFill>
              </a:rPr>
              <a:t>(factor analysis, </a:t>
            </a:r>
            <a:r>
              <a:rPr lang="ko-KR" altLang="en-US" sz="1600" dirty="0">
                <a:solidFill>
                  <a:schemeClr val="tx1"/>
                </a:solidFill>
              </a:rPr>
              <a:t>인자분석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은 여러 </a:t>
            </a:r>
            <a:r>
              <a:rPr lang="ko-KR" altLang="en-US" sz="1600" dirty="0" err="1">
                <a:solidFill>
                  <a:schemeClr val="tx1"/>
                </a:solidFill>
              </a:rPr>
              <a:t>관찰가능한</a:t>
            </a:r>
            <a:r>
              <a:rPr lang="ko-KR" altLang="en-US" sz="1600" dirty="0">
                <a:solidFill>
                  <a:schemeClr val="tx1"/>
                </a:solidFill>
              </a:rPr>
              <a:t> 특성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측정변수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들로부터 소수의 일반적인 잠재변수</a:t>
            </a:r>
            <a:r>
              <a:rPr lang="en-US" altLang="ko-KR" sz="1600" dirty="0">
                <a:solidFill>
                  <a:schemeClr val="tx1"/>
                </a:solidFill>
              </a:rPr>
              <a:t>(latent variable)</a:t>
            </a:r>
            <a:r>
              <a:rPr lang="ko-KR" altLang="en-US" sz="1600" dirty="0">
                <a:solidFill>
                  <a:schemeClr val="tx1"/>
                </a:solidFill>
              </a:rPr>
              <a:t>를 발견해 내거나 만들어 내는 통계적 과정이라고 할 수 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여기서 잠재변수는 측정변수들 간의 상관관계를 생성시키는 이론적인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관찰할 수 없는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저변에 깔려 있는 요인</a:t>
            </a:r>
            <a:r>
              <a:rPr lang="en-US" altLang="ko-KR" sz="1600" dirty="0">
                <a:solidFill>
                  <a:schemeClr val="tx1"/>
                </a:solidFill>
              </a:rPr>
              <a:t>(factor)</a:t>
            </a:r>
            <a:r>
              <a:rPr lang="ko-KR" altLang="en-US" sz="1600" dirty="0">
                <a:solidFill>
                  <a:schemeClr val="tx1"/>
                </a:solidFill>
              </a:rPr>
              <a:t>을 의미한다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요인분석은 상관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혹은 </a:t>
            </a:r>
            <a:r>
              <a:rPr lang="ko-KR" altLang="en-US" sz="1600" dirty="0" err="1">
                <a:solidFill>
                  <a:schemeClr val="tx1"/>
                </a:solidFill>
              </a:rPr>
              <a:t>공분산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행렬의 구조에 관한 통계적 모형을 구축하고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그와 같은 구조를 생성시키는 소수 몇 개의 요인을 유도하여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측정변수들 간의 구조적 관계를 해석하는 자료분석 기법이라고 할 수 있다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강현철 등</a:t>
            </a:r>
            <a:r>
              <a:rPr lang="en-US" altLang="ko-KR" sz="1600" dirty="0">
                <a:solidFill>
                  <a:schemeClr val="tx1"/>
                </a:solidFill>
              </a:rPr>
              <a:t>, 2005). </a:t>
            </a:r>
          </a:p>
          <a:p>
            <a:pPr>
              <a:lnSpc>
                <a:spcPct val="130000"/>
              </a:lnSpc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47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E5E0B6C-C9F9-4C5F-99FC-9A0034B28DB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76157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0D90E7E-C8CD-4289-A795-892CBF691DB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요인분석 </a:t>
            </a:r>
            <a:r>
              <a:rPr lang="en-US" altLang="ko-KR" dirty="0"/>
              <a:t>(Factor Analysis, </a:t>
            </a:r>
            <a:r>
              <a:rPr lang="ko-KR" altLang="en-US" dirty="0"/>
              <a:t>인자분석</a:t>
            </a:r>
            <a:r>
              <a:rPr lang="en-US" altLang="ko-KR" dirty="0"/>
              <a:t>)</a:t>
            </a:r>
          </a:p>
        </p:txBody>
      </p:sp>
      <p:graphicFrame>
        <p:nvGraphicFramePr>
          <p:cNvPr id="245764" name="Object 4"/>
          <p:cNvGraphicFramePr>
            <a:graphicFrameLocks noChangeAspect="1"/>
          </p:cNvGraphicFramePr>
          <p:nvPr/>
        </p:nvGraphicFramePr>
        <p:xfrm>
          <a:off x="2146300" y="1125538"/>
          <a:ext cx="4635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0" name="Equation" r:id="rId4" imgW="4635500" imgH="381000" progId="Equation.3">
                  <p:embed/>
                </p:oleObj>
              </mc:Choice>
              <mc:Fallback>
                <p:oleObj name="Equation" r:id="rId4" imgW="46355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300" y="1125538"/>
                        <a:ext cx="4635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5" name="Object 5"/>
          <p:cNvGraphicFramePr>
            <a:graphicFrameLocks noChangeAspect="1"/>
          </p:cNvGraphicFramePr>
          <p:nvPr/>
        </p:nvGraphicFramePr>
        <p:xfrm>
          <a:off x="2090738" y="1582738"/>
          <a:ext cx="4813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1" name="Equation" r:id="rId6" imgW="4813300" imgH="381000" progId="Equation.3">
                  <p:embed/>
                </p:oleObj>
              </mc:Choice>
              <mc:Fallback>
                <p:oleObj name="Equation" r:id="rId6" imgW="48133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738" y="1582738"/>
                        <a:ext cx="4813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6" name="Object 6"/>
          <p:cNvGraphicFramePr>
            <a:graphicFrameLocks noChangeAspect="1"/>
          </p:cNvGraphicFramePr>
          <p:nvPr/>
        </p:nvGraphicFramePr>
        <p:xfrm>
          <a:off x="2436813" y="2166938"/>
          <a:ext cx="292100" cy="10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2" name="Equation" r:id="rId8" imgW="291973" imgH="101556" progId="Equation.3">
                  <p:embed/>
                </p:oleObj>
              </mc:Choice>
              <mc:Fallback>
                <p:oleObj name="Equation" r:id="rId8" imgW="291973" imgH="10155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2166938"/>
                        <a:ext cx="292100" cy="10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67" name="Object 7"/>
          <p:cNvGraphicFramePr>
            <a:graphicFrameLocks noChangeAspect="1"/>
          </p:cNvGraphicFramePr>
          <p:nvPr/>
        </p:nvGraphicFramePr>
        <p:xfrm>
          <a:off x="2054225" y="2325688"/>
          <a:ext cx="4965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3" name="Equation" r:id="rId10" imgW="4965700" imgH="419100" progId="Equation.3">
                  <p:embed/>
                </p:oleObj>
              </mc:Choice>
              <mc:Fallback>
                <p:oleObj name="Equation" r:id="rId10" imgW="4965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2325688"/>
                        <a:ext cx="4965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68" name="AutoShape 8"/>
          <p:cNvSpPr>
            <a:spLocks/>
          </p:cNvSpPr>
          <p:nvPr/>
        </p:nvSpPr>
        <p:spPr bwMode="auto">
          <a:xfrm>
            <a:off x="1676400" y="1277938"/>
            <a:ext cx="304800" cy="1371600"/>
          </a:xfrm>
          <a:prstGeom prst="leftBrace">
            <a:avLst>
              <a:gd name="adj1" fmla="val 37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5793" tIns="47896" rIns="95793" bIns="47896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5769" name="Rectangle 9"/>
          <p:cNvSpPr>
            <a:spLocks noChangeArrowheads="1"/>
          </p:cNvSpPr>
          <p:nvPr/>
        </p:nvSpPr>
        <p:spPr bwMode="auto">
          <a:xfrm>
            <a:off x="3627438" y="3425825"/>
            <a:ext cx="381000" cy="3810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i="1">
                <a:solidFill>
                  <a:schemeClr val="tx2"/>
                </a:solidFill>
              </a:rPr>
              <a:t>x</a:t>
            </a:r>
            <a:r>
              <a:rPr lang="en-US" altLang="ko-KR" sz="2400" b="0" baseline="-25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45770" name="Rectangle 10"/>
          <p:cNvSpPr>
            <a:spLocks noChangeArrowheads="1"/>
          </p:cNvSpPr>
          <p:nvPr/>
        </p:nvSpPr>
        <p:spPr bwMode="auto">
          <a:xfrm>
            <a:off x="3627438" y="4187825"/>
            <a:ext cx="381000" cy="3810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i="1">
                <a:solidFill>
                  <a:schemeClr val="tx2"/>
                </a:solidFill>
              </a:rPr>
              <a:t>x</a:t>
            </a:r>
            <a:r>
              <a:rPr lang="en-US" altLang="ko-KR" sz="2400" b="0" baseline="-25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45771" name="Rectangle 11"/>
          <p:cNvSpPr>
            <a:spLocks noChangeArrowheads="1"/>
          </p:cNvSpPr>
          <p:nvPr/>
        </p:nvSpPr>
        <p:spPr bwMode="auto">
          <a:xfrm>
            <a:off x="3627438" y="4949825"/>
            <a:ext cx="381000" cy="3810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i="1">
                <a:solidFill>
                  <a:schemeClr val="tx2"/>
                </a:solidFill>
              </a:rPr>
              <a:t>x</a:t>
            </a:r>
            <a:r>
              <a:rPr lang="en-US" altLang="ko-KR" sz="2400" b="0" baseline="-250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3627438" y="5711825"/>
            <a:ext cx="381000" cy="3810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i="1">
                <a:solidFill>
                  <a:schemeClr val="tx2"/>
                </a:solidFill>
              </a:rPr>
              <a:t>x</a:t>
            </a:r>
            <a:r>
              <a:rPr lang="en-US" altLang="ko-KR" sz="2400" b="0" baseline="-2500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45773" name="Oval 13"/>
          <p:cNvSpPr>
            <a:spLocks noChangeArrowheads="1"/>
          </p:cNvSpPr>
          <p:nvPr/>
        </p:nvSpPr>
        <p:spPr bwMode="auto">
          <a:xfrm>
            <a:off x="5380038" y="4146550"/>
            <a:ext cx="469900" cy="469900"/>
          </a:xfrm>
          <a:prstGeom prst="ellips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i="1">
                <a:solidFill>
                  <a:schemeClr val="tx2"/>
                </a:solidFill>
              </a:rPr>
              <a:t>F</a:t>
            </a:r>
            <a:r>
              <a:rPr lang="en-US" altLang="ko-KR" sz="2400" b="0" baseline="-25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45774" name="Oval 14"/>
          <p:cNvSpPr>
            <a:spLocks noChangeArrowheads="1"/>
          </p:cNvSpPr>
          <p:nvPr/>
        </p:nvSpPr>
        <p:spPr bwMode="auto">
          <a:xfrm>
            <a:off x="5380038" y="4894263"/>
            <a:ext cx="469900" cy="469900"/>
          </a:xfrm>
          <a:prstGeom prst="ellipse">
            <a:avLst/>
          </a:prstGeom>
          <a:solidFill>
            <a:srgbClr val="CCFF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i="1">
                <a:solidFill>
                  <a:schemeClr val="tx2"/>
                </a:solidFill>
              </a:rPr>
              <a:t>F</a:t>
            </a:r>
            <a:r>
              <a:rPr lang="en-US" altLang="ko-KR" sz="2400" b="0" baseline="-2500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245775" name="AutoShape 15"/>
          <p:cNvCxnSpPr>
            <a:cxnSpLocks noChangeShapeType="1"/>
            <a:stCxn id="245773" idx="2"/>
            <a:endCxn id="245770" idx="3"/>
          </p:cNvCxnSpPr>
          <p:nvPr/>
        </p:nvCxnSpPr>
        <p:spPr bwMode="auto">
          <a:xfrm flipH="1" flipV="1">
            <a:off x="4008438" y="4378325"/>
            <a:ext cx="13589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776" name="AutoShape 16"/>
          <p:cNvCxnSpPr>
            <a:cxnSpLocks noChangeShapeType="1"/>
            <a:stCxn id="245774" idx="2"/>
            <a:endCxn id="245769" idx="3"/>
          </p:cNvCxnSpPr>
          <p:nvPr/>
        </p:nvCxnSpPr>
        <p:spPr bwMode="auto">
          <a:xfrm flipH="1" flipV="1">
            <a:off x="4008438" y="3616325"/>
            <a:ext cx="1358900" cy="1512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777" name="AutoShape 17"/>
          <p:cNvCxnSpPr>
            <a:cxnSpLocks noChangeShapeType="1"/>
            <a:stCxn id="245774" idx="2"/>
            <a:endCxn id="245770" idx="3"/>
          </p:cNvCxnSpPr>
          <p:nvPr/>
        </p:nvCxnSpPr>
        <p:spPr bwMode="auto">
          <a:xfrm flipH="1" flipV="1">
            <a:off x="4008438" y="4378325"/>
            <a:ext cx="1358900" cy="750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778" name="AutoShape 18"/>
          <p:cNvCxnSpPr>
            <a:cxnSpLocks noChangeShapeType="1"/>
            <a:stCxn id="245774" idx="2"/>
            <a:endCxn id="245771" idx="3"/>
          </p:cNvCxnSpPr>
          <p:nvPr/>
        </p:nvCxnSpPr>
        <p:spPr bwMode="auto">
          <a:xfrm flipH="1">
            <a:off x="4008438" y="5129213"/>
            <a:ext cx="1358900" cy="11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779" name="AutoShape 19"/>
          <p:cNvCxnSpPr>
            <a:cxnSpLocks noChangeShapeType="1"/>
            <a:stCxn id="245774" idx="2"/>
            <a:endCxn id="245772" idx="3"/>
          </p:cNvCxnSpPr>
          <p:nvPr/>
        </p:nvCxnSpPr>
        <p:spPr bwMode="auto">
          <a:xfrm flipH="1">
            <a:off x="4008438" y="5129213"/>
            <a:ext cx="1358900" cy="7731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45780" name="Object 20"/>
          <p:cNvGraphicFramePr>
            <a:graphicFrameLocks noChangeAspect="1"/>
          </p:cNvGraphicFramePr>
          <p:nvPr/>
        </p:nvGraphicFramePr>
        <p:xfrm>
          <a:off x="2916238" y="3425825"/>
          <a:ext cx="635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4" name="Equation" r:id="rId12" imgW="634725" imgH="368140" progId="Equation.3">
                  <p:embed/>
                </p:oleObj>
              </mc:Choice>
              <mc:Fallback>
                <p:oleObj name="Equation" r:id="rId12" imgW="634725" imgH="3681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425825"/>
                        <a:ext cx="635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1" name="Object 21"/>
          <p:cNvGraphicFramePr>
            <a:graphicFrameLocks noChangeAspect="1"/>
          </p:cNvGraphicFramePr>
          <p:nvPr/>
        </p:nvGraphicFramePr>
        <p:xfrm>
          <a:off x="2922588" y="4200525"/>
          <a:ext cx="673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5" name="Equation" r:id="rId14" imgW="672808" imgH="368140" progId="Equation.3">
                  <p:embed/>
                </p:oleObj>
              </mc:Choice>
              <mc:Fallback>
                <p:oleObj name="Equation" r:id="rId14" imgW="672808" imgH="3681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588" y="4200525"/>
                        <a:ext cx="673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2" name="Object 22"/>
          <p:cNvGraphicFramePr>
            <a:graphicFrameLocks noChangeAspect="1"/>
          </p:cNvGraphicFramePr>
          <p:nvPr/>
        </p:nvGraphicFramePr>
        <p:xfrm>
          <a:off x="2928938" y="4943475"/>
          <a:ext cx="660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6" name="Equation" r:id="rId16" imgW="660113" imgH="380835" progId="Equation.3">
                  <p:embed/>
                </p:oleObj>
              </mc:Choice>
              <mc:Fallback>
                <p:oleObj name="Equation" r:id="rId16" imgW="660113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4943475"/>
                        <a:ext cx="660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83" name="Object 23"/>
          <p:cNvGraphicFramePr>
            <a:graphicFrameLocks noChangeAspect="1"/>
          </p:cNvGraphicFramePr>
          <p:nvPr/>
        </p:nvGraphicFramePr>
        <p:xfrm>
          <a:off x="2922588" y="5711825"/>
          <a:ext cx="673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7" name="Equation" r:id="rId18" imgW="672808" imgH="368140" progId="Equation.3">
                  <p:embed/>
                </p:oleObj>
              </mc:Choice>
              <mc:Fallback>
                <p:oleObj name="Equation" r:id="rId18" imgW="672808" imgH="3681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588" y="5711825"/>
                        <a:ext cx="673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84" name="Rectangle 24"/>
          <p:cNvSpPr>
            <a:spLocks noChangeArrowheads="1"/>
          </p:cNvSpPr>
          <p:nvPr/>
        </p:nvSpPr>
        <p:spPr bwMode="auto">
          <a:xfrm>
            <a:off x="6659563" y="3692525"/>
            <a:ext cx="95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93" tIns="47896" rIns="95793" bIns="47896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/>
              <a:t>공통인자</a:t>
            </a:r>
          </a:p>
        </p:txBody>
      </p:sp>
      <p:cxnSp>
        <p:nvCxnSpPr>
          <p:cNvPr id="245785" name="AutoShape 40"/>
          <p:cNvCxnSpPr>
            <a:cxnSpLocks noChangeShapeType="1"/>
            <a:stCxn id="245773" idx="2"/>
            <a:endCxn id="245769" idx="3"/>
          </p:cNvCxnSpPr>
          <p:nvPr/>
        </p:nvCxnSpPr>
        <p:spPr bwMode="auto">
          <a:xfrm flipH="1" flipV="1">
            <a:off x="4008438" y="3616325"/>
            <a:ext cx="1358900" cy="765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786" name="AutoShape 41"/>
          <p:cNvCxnSpPr>
            <a:cxnSpLocks noChangeShapeType="1"/>
            <a:stCxn id="245773" idx="2"/>
            <a:endCxn id="245771" idx="3"/>
          </p:cNvCxnSpPr>
          <p:nvPr/>
        </p:nvCxnSpPr>
        <p:spPr bwMode="auto">
          <a:xfrm flipH="1">
            <a:off x="4008438" y="4381500"/>
            <a:ext cx="1358900" cy="758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787" name="AutoShape 42"/>
          <p:cNvCxnSpPr>
            <a:cxnSpLocks noChangeShapeType="1"/>
            <a:stCxn id="245773" idx="2"/>
            <a:endCxn id="245772" idx="3"/>
          </p:cNvCxnSpPr>
          <p:nvPr/>
        </p:nvCxnSpPr>
        <p:spPr bwMode="auto">
          <a:xfrm flipH="1">
            <a:off x="4008438" y="4381500"/>
            <a:ext cx="1358900" cy="152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788" name="자유형 47"/>
          <p:cNvSpPr>
            <a:spLocks/>
          </p:cNvSpPr>
          <p:nvPr/>
        </p:nvSpPr>
        <p:spPr bwMode="auto">
          <a:xfrm>
            <a:off x="5911850" y="3968750"/>
            <a:ext cx="746125" cy="284163"/>
          </a:xfrm>
          <a:custGeom>
            <a:avLst/>
            <a:gdLst>
              <a:gd name="T0" fmla="*/ 0 w 746974"/>
              <a:gd name="T1" fmla="*/ 277190 h 284377"/>
              <a:gd name="T2" fmla="*/ 284981 w 746974"/>
              <a:gd name="T3" fmla="*/ 264638 h 284377"/>
              <a:gd name="T4" fmla="*/ 359321 w 746974"/>
              <a:gd name="T5" fmla="*/ 239529 h 284377"/>
              <a:gd name="T6" fmla="*/ 470836 w 746974"/>
              <a:gd name="T7" fmla="*/ 164209 h 284377"/>
              <a:gd name="T8" fmla="*/ 508008 w 746974"/>
              <a:gd name="T9" fmla="*/ 139103 h 284377"/>
              <a:gd name="T10" fmla="*/ 520397 w 746974"/>
              <a:gd name="T11" fmla="*/ 101442 h 284377"/>
              <a:gd name="T12" fmla="*/ 607130 w 746974"/>
              <a:gd name="T13" fmla="*/ 51229 h 284377"/>
              <a:gd name="T14" fmla="*/ 706253 w 746974"/>
              <a:gd name="T15" fmla="*/ 1007 h 284377"/>
              <a:gd name="T16" fmla="*/ 718644 w 746974"/>
              <a:gd name="T17" fmla="*/ 1007 h 2843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46974"/>
              <a:gd name="T28" fmla="*/ 0 h 284377"/>
              <a:gd name="T29" fmla="*/ 746974 w 746974"/>
              <a:gd name="T30" fmla="*/ 284377 h 2843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46974" h="284377">
                <a:moveTo>
                  <a:pt x="0" y="284377"/>
                </a:moveTo>
                <a:cubicBezTo>
                  <a:pt x="98738" y="280084"/>
                  <a:pt x="197907" y="281668"/>
                  <a:pt x="296214" y="271498"/>
                </a:cubicBezTo>
                <a:cubicBezTo>
                  <a:pt x="323221" y="268704"/>
                  <a:pt x="350896" y="260801"/>
                  <a:pt x="373487" y="245740"/>
                </a:cubicBezTo>
                <a:lnTo>
                  <a:pt x="489397" y="168467"/>
                </a:lnTo>
                <a:lnTo>
                  <a:pt x="528034" y="142709"/>
                </a:lnTo>
                <a:cubicBezTo>
                  <a:pt x="532327" y="129830"/>
                  <a:pt x="532221" y="114501"/>
                  <a:pt x="540912" y="104072"/>
                </a:cubicBezTo>
                <a:cubicBezTo>
                  <a:pt x="585399" y="50687"/>
                  <a:pt x="583379" y="76400"/>
                  <a:pt x="631065" y="52557"/>
                </a:cubicBezTo>
                <a:cubicBezTo>
                  <a:pt x="699174" y="18502"/>
                  <a:pt x="676010" y="15563"/>
                  <a:pt x="734096" y="1041"/>
                </a:cubicBezTo>
                <a:cubicBezTo>
                  <a:pt x="738260" y="0"/>
                  <a:pt x="742681" y="1041"/>
                  <a:pt x="746974" y="1041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45789" name="Rectangle 24"/>
          <p:cNvSpPr>
            <a:spLocks noChangeArrowheads="1"/>
          </p:cNvSpPr>
          <p:nvPr/>
        </p:nvSpPr>
        <p:spPr bwMode="auto">
          <a:xfrm>
            <a:off x="4889500" y="2924175"/>
            <a:ext cx="95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93" tIns="47896" rIns="95793" bIns="47896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/>
              <a:t>측정변수</a:t>
            </a:r>
          </a:p>
        </p:txBody>
      </p:sp>
      <p:sp>
        <p:nvSpPr>
          <p:cNvPr id="245790" name="자유형 49"/>
          <p:cNvSpPr>
            <a:spLocks/>
          </p:cNvSpPr>
          <p:nvPr/>
        </p:nvSpPr>
        <p:spPr bwMode="auto">
          <a:xfrm>
            <a:off x="4140200" y="3200400"/>
            <a:ext cx="746125" cy="285750"/>
          </a:xfrm>
          <a:custGeom>
            <a:avLst/>
            <a:gdLst>
              <a:gd name="T0" fmla="*/ 0 w 746974"/>
              <a:gd name="T1" fmla="*/ 334978 h 284377"/>
              <a:gd name="T2" fmla="*/ 284981 w 746974"/>
              <a:gd name="T3" fmla="*/ 319807 h 284377"/>
              <a:gd name="T4" fmla="*/ 359321 w 746974"/>
              <a:gd name="T5" fmla="*/ 289461 h 284377"/>
              <a:gd name="T6" fmla="*/ 470836 w 746974"/>
              <a:gd name="T7" fmla="*/ 198439 h 284377"/>
              <a:gd name="T8" fmla="*/ 508008 w 746974"/>
              <a:gd name="T9" fmla="*/ 168101 h 284377"/>
              <a:gd name="T10" fmla="*/ 520397 w 746974"/>
              <a:gd name="T11" fmla="*/ 122590 h 284377"/>
              <a:gd name="T12" fmla="*/ 607130 w 746974"/>
              <a:gd name="T13" fmla="*/ 61907 h 284377"/>
              <a:gd name="T14" fmla="*/ 706253 w 746974"/>
              <a:gd name="T15" fmla="*/ 1225 h 284377"/>
              <a:gd name="T16" fmla="*/ 718644 w 746974"/>
              <a:gd name="T17" fmla="*/ 1225 h 2843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46974"/>
              <a:gd name="T28" fmla="*/ 0 h 284377"/>
              <a:gd name="T29" fmla="*/ 746974 w 746974"/>
              <a:gd name="T30" fmla="*/ 284377 h 2843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46974" h="284377">
                <a:moveTo>
                  <a:pt x="0" y="284377"/>
                </a:moveTo>
                <a:cubicBezTo>
                  <a:pt x="98738" y="280084"/>
                  <a:pt x="197907" y="281668"/>
                  <a:pt x="296214" y="271498"/>
                </a:cubicBezTo>
                <a:cubicBezTo>
                  <a:pt x="323221" y="268704"/>
                  <a:pt x="350896" y="260801"/>
                  <a:pt x="373487" y="245740"/>
                </a:cubicBezTo>
                <a:lnTo>
                  <a:pt x="489397" y="168467"/>
                </a:lnTo>
                <a:lnTo>
                  <a:pt x="528034" y="142709"/>
                </a:lnTo>
                <a:cubicBezTo>
                  <a:pt x="532327" y="129830"/>
                  <a:pt x="532221" y="114501"/>
                  <a:pt x="540912" y="104072"/>
                </a:cubicBezTo>
                <a:cubicBezTo>
                  <a:pt x="585399" y="50687"/>
                  <a:pt x="583379" y="76400"/>
                  <a:pt x="631065" y="52557"/>
                </a:cubicBezTo>
                <a:cubicBezTo>
                  <a:pt x="699174" y="18502"/>
                  <a:pt x="676010" y="15563"/>
                  <a:pt x="734096" y="1041"/>
                </a:cubicBezTo>
                <a:cubicBezTo>
                  <a:pt x="738260" y="0"/>
                  <a:pt x="742681" y="1041"/>
                  <a:pt x="746974" y="1041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245791" name="Rectangle 24"/>
          <p:cNvSpPr>
            <a:spLocks noChangeArrowheads="1"/>
          </p:cNvSpPr>
          <p:nvPr/>
        </p:nvSpPr>
        <p:spPr bwMode="auto">
          <a:xfrm>
            <a:off x="1116013" y="3076575"/>
            <a:ext cx="95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93" tIns="47896" rIns="95793" bIns="47896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/>
              <a:t>특수인자</a:t>
            </a:r>
          </a:p>
        </p:txBody>
      </p:sp>
      <p:sp>
        <p:nvSpPr>
          <p:cNvPr id="245792" name="자유형 51"/>
          <p:cNvSpPr>
            <a:spLocks/>
          </p:cNvSpPr>
          <p:nvPr/>
        </p:nvSpPr>
        <p:spPr bwMode="auto">
          <a:xfrm flipH="1">
            <a:off x="2078038" y="3352800"/>
            <a:ext cx="747712" cy="285750"/>
          </a:xfrm>
          <a:custGeom>
            <a:avLst/>
            <a:gdLst>
              <a:gd name="T0" fmla="*/ 0 w 746974"/>
              <a:gd name="T1" fmla="*/ 334978 h 284377"/>
              <a:gd name="T2" fmla="*/ 306328 w 746974"/>
              <a:gd name="T3" fmla="*/ 319807 h 284377"/>
              <a:gd name="T4" fmla="*/ 386239 w 746974"/>
              <a:gd name="T5" fmla="*/ 289461 h 284377"/>
              <a:gd name="T6" fmla="*/ 506108 w 746974"/>
              <a:gd name="T7" fmla="*/ 198439 h 284377"/>
              <a:gd name="T8" fmla="*/ 546063 w 746974"/>
              <a:gd name="T9" fmla="*/ 168101 h 284377"/>
              <a:gd name="T10" fmla="*/ 559382 w 746974"/>
              <a:gd name="T11" fmla="*/ 122590 h 284377"/>
              <a:gd name="T12" fmla="*/ 652614 w 746974"/>
              <a:gd name="T13" fmla="*/ 61907 h 284377"/>
              <a:gd name="T14" fmla="*/ 759161 w 746974"/>
              <a:gd name="T15" fmla="*/ 1225 h 284377"/>
              <a:gd name="T16" fmla="*/ 772478 w 746974"/>
              <a:gd name="T17" fmla="*/ 1225 h 2843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46974"/>
              <a:gd name="T28" fmla="*/ 0 h 284377"/>
              <a:gd name="T29" fmla="*/ 746974 w 746974"/>
              <a:gd name="T30" fmla="*/ 284377 h 28437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46974" h="284377">
                <a:moveTo>
                  <a:pt x="0" y="284377"/>
                </a:moveTo>
                <a:cubicBezTo>
                  <a:pt x="98738" y="280084"/>
                  <a:pt x="197907" y="281668"/>
                  <a:pt x="296214" y="271498"/>
                </a:cubicBezTo>
                <a:cubicBezTo>
                  <a:pt x="323221" y="268704"/>
                  <a:pt x="350896" y="260801"/>
                  <a:pt x="373487" y="245740"/>
                </a:cubicBezTo>
                <a:lnTo>
                  <a:pt x="489397" y="168467"/>
                </a:lnTo>
                <a:lnTo>
                  <a:pt x="528034" y="142709"/>
                </a:lnTo>
                <a:cubicBezTo>
                  <a:pt x="532327" y="129830"/>
                  <a:pt x="532221" y="114501"/>
                  <a:pt x="540912" y="104072"/>
                </a:cubicBezTo>
                <a:cubicBezTo>
                  <a:pt x="585399" y="50687"/>
                  <a:pt x="583379" y="76400"/>
                  <a:pt x="631065" y="52557"/>
                </a:cubicBezTo>
                <a:cubicBezTo>
                  <a:pt x="699174" y="18502"/>
                  <a:pt x="676010" y="15563"/>
                  <a:pt x="734096" y="1041"/>
                </a:cubicBezTo>
                <a:cubicBezTo>
                  <a:pt x="738260" y="0"/>
                  <a:pt x="742681" y="1041"/>
                  <a:pt x="746974" y="1041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01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71593DF2-6CE0-4EEF-B2E4-663055379F3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467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직교인자모형의 가정</a:t>
            </a:r>
          </a:p>
        </p:txBody>
      </p:sp>
      <p:grpSp>
        <p:nvGrpSpPr>
          <p:cNvPr id="246788" name="Group 3"/>
          <p:cNvGrpSpPr>
            <a:grpSpLocks/>
          </p:cNvGrpSpPr>
          <p:nvPr/>
        </p:nvGrpSpPr>
        <p:grpSpPr bwMode="auto">
          <a:xfrm>
            <a:off x="955675" y="2506663"/>
            <a:ext cx="6089650" cy="436562"/>
            <a:chOff x="652" y="1679"/>
            <a:chExt cx="4156" cy="275"/>
          </a:xfrm>
        </p:grpSpPr>
        <p:sp>
          <p:nvSpPr>
            <p:cNvPr id="246950" name="Rectangle 4"/>
            <p:cNvSpPr>
              <a:spLocks noChangeArrowheads="1"/>
            </p:cNvSpPr>
            <p:nvPr/>
          </p:nvSpPr>
          <p:spPr bwMode="auto">
            <a:xfrm>
              <a:off x="4751" y="1701"/>
              <a:ext cx="5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j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51" name="Rectangle 5"/>
            <p:cNvSpPr>
              <a:spLocks noChangeArrowheads="1"/>
            </p:cNvSpPr>
            <p:nvPr/>
          </p:nvSpPr>
          <p:spPr bwMode="auto">
            <a:xfrm>
              <a:off x="4461" y="1701"/>
              <a:ext cx="5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52" name="Rectangle 6"/>
            <p:cNvSpPr>
              <a:spLocks noChangeArrowheads="1"/>
            </p:cNvSpPr>
            <p:nvPr/>
          </p:nvSpPr>
          <p:spPr bwMode="auto">
            <a:xfrm>
              <a:off x="3535" y="1701"/>
              <a:ext cx="12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53" name="Rectangle 7"/>
            <p:cNvSpPr>
              <a:spLocks noChangeArrowheads="1"/>
            </p:cNvSpPr>
            <p:nvPr/>
          </p:nvSpPr>
          <p:spPr bwMode="auto">
            <a:xfrm>
              <a:off x="3290" y="1701"/>
              <a:ext cx="12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54" name="Rectangle 8"/>
            <p:cNvSpPr>
              <a:spLocks noChangeArrowheads="1"/>
            </p:cNvSpPr>
            <p:nvPr/>
          </p:nvSpPr>
          <p:spPr bwMode="auto">
            <a:xfrm>
              <a:off x="2899" y="1701"/>
              <a:ext cx="33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Cov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55" name="Rectangle 9"/>
            <p:cNvSpPr>
              <a:spLocks noChangeArrowheads="1"/>
            </p:cNvSpPr>
            <p:nvPr/>
          </p:nvSpPr>
          <p:spPr bwMode="auto">
            <a:xfrm>
              <a:off x="2219" y="1701"/>
              <a:ext cx="12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56" name="Rectangle 10"/>
            <p:cNvSpPr>
              <a:spLocks noChangeArrowheads="1"/>
            </p:cNvSpPr>
            <p:nvPr/>
          </p:nvSpPr>
          <p:spPr bwMode="auto">
            <a:xfrm>
              <a:off x="1843" y="1701"/>
              <a:ext cx="3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Var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57" name="Rectangle 11"/>
            <p:cNvSpPr>
              <a:spLocks noChangeArrowheads="1"/>
            </p:cNvSpPr>
            <p:nvPr/>
          </p:nvSpPr>
          <p:spPr bwMode="auto">
            <a:xfrm>
              <a:off x="1142" y="1701"/>
              <a:ext cx="12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58" name="Rectangle 12"/>
            <p:cNvSpPr>
              <a:spLocks noChangeArrowheads="1"/>
            </p:cNvSpPr>
            <p:nvPr/>
          </p:nvSpPr>
          <p:spPr bwMode="auto">
            <a:xfrm>
              <a:off x="938" y="1701"/>
              <a:ext cx="12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E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59" name="Rectangle 13"/>
            <p:cNvSpPr>
              <a:spLocks noChangeArrowheads="1"/>
            </p:cNvSpPr>
            <p:nvPr/>
          </p:nvSpPr>
          <p:spPr bwMode="auto">
            <a:xfrm>
              <a:off x="3661" y="1820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j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0" name="Rectangle 14"/>
            <p:cNvSpPr>
              <a:spLocks noChangeArrowheads="1"/>
            </p:cNvSpPr>
            <p:nvPr/>
          </p:nvSpPr>
          <p:spPr bwMode="auto">
            <a:xfrm>
              <a:off x="3391" y="1820"/>
              <a:ext cx="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1" name="Rectangle 15"/>
            <p:cNvSpPr>
              <a:spLocks noChangeArrowheads="1"/>
            </p:cNvSpPr>
            <p:nvPr/>
          </p:nvSpPr>
          <p:spPr bwMode="auto">
            <a:xfrm>
              <a:off x="2320" y="1820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2" name="Rectangle 16"/>
            <p:cNvSpPr>
              <a:spLocks noChangeArrowheads="1"/>
            </p:cNvSpPr>
            <p:nvPr/>
          </p:nvSpPr>
          <p:spPr bwMode="auto">
            <a:xfrm>
              <a:off x="1243" y="1820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3" name="Rectangle 17"/>
            <p:cNvSpPr>
              <a:spLocks noChangeArrowheads="1"/>
            </p:cNvSpPr>
            <p:nvPr/>
          </p:nvSpPr>
          <p:spPr bwMode="auto">
            <a:xfrm>
              <a:off x="4562" y="1679"/>
              <a:ext cx="1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  <a:sym typeface="Symbol" panose="05050102010706020507" pitchFamily="18" charset="2"/>
                </a:rPr>
                <a:t>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4" name="Rectangle 18"/>
            <p:cNvSpPr>
              <a:spLocks noChangeArrowheads="1"/>
            </p:cNvSpPr>
            <p:nvPr/>
          </p:nvSpPr>
          <p:spPr bwMode="auto">
            <a:xfrm>
              <a:off x="3827" y="1679"/>
              <a:ext cx="11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5" name="Rectangle 19"/>
            <p:cNvSpPr>
              <a:spLocks noChangeArrowheads="1"/>
            </p:cNvSpPr>
            <p:nvPr/>
          </p:nvSpPr>
          <p:spPr bwMode="auto">
            <a:xfrm>
              <a:off x="2485" y="1679"/>
              <a:ext cx="1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6" name="Rectangle 20"/>
            <p:cNvSpPr>
              <a:spLocks noChangeArrowheads="1"/>
            </p:cNvSpPr>
            <p:nvPr/>
          </p:nvSpPr>
          <p:spPr bwMode="auto">
            <a:xfrm>
              <a:off x="1408" y="1679"/>
              <a:ext cx="1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7" name="Rectangle 21"/>
            <p:cNvSpPr>
              <a:spLocks noChangeArrowheads="1"/>
            </p:cNvSpPr>
            <p:nvPr/>
          </p:nvSpPr>
          <p:spPr bwMode="auto">
            <a:xfrm>
              <a:off x="4151" y="1701"/>
              <a:ext cx="3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for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8" name="Rectangle 22"/>
            <p:cNvSpPr>
              <a:spLocks noChangeArrowheads="1"/>
            </p:cNvSpPr>
            <p:nvPr/>
          </p:nvSpPr>
          <p:spPr bwMode="auto">
            <a:xfrm>
              <a:off x="4061" y="1701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69" name="Rectangle 23"/>
            <p:cNvSpPr>
              <a:spLocks noChangeArrowheads="1"/>
            </p:cNvSpPr>
            <p:nvPr/>
          </p:nvSpPr>
          <p:spPr bwMode="auto">
            <a:xfrm>
              <a:off x="3974" y="1701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0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0" name="Rectangle 24"/>
            <p:cNvSpPr>
              <a:spLocks noChangeArrowheads="1"/>
            </p:cNvSpPr>
            <p:nvPr/>
          </p:nvSpPr>
          <p:spPr bwMode="auto">
            <a:xfrm>
              <a:off x="3719" y="1701"/>
              <a:ext cx="7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1" name="Rectangle 25"/>
            <p:cNvSpPr>
              <a:spLocks noChangeArrowheads="1"/>
            </p:cNvSpPr>
            <p:nvPr/>
          </p:nvSpPr>
          <p:spPr bwMode="auto">
            <a:xfrm>
              <a:off x="3484" y="1701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2" name="Rectangle 26"/>
            <p:cNvSpPr>
              <a:spLocks noChangeArrowheads="1"/>
            </p:cNvSpPr>
            <p:nvPr/>
          </p:nvSpPr>
          <p:spPr bwMode="auto">
            <a:xfrm>
              <a:off x="3445" y="1701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3" name="Rectangle 27"/>
            <p:cNvSpPr>
              <a:spLocks noChangeArrowheads="1"/>
            </p:cNvSpPr>
            <p:nvPr/>
          </p:nvSpPr>
          <p:spPr bwMode="auto">
            <a:xfrm>
              <a:off x="3214" y="1701"/>
              <a:ext cx="7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4" name="Rectangle 28"/>
            <p:cNvSpPr>
              <a:spLocks noChangeArrowheads="1"/>
            </p:cNvSpPr>
            <p:nvPr/>
          </p:nvSpPr>
          <p:spPr bwMode="auto">
            <a:xfrm>
              <a:off x="2764" y="1701"/>
              <a:ext cx="15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5" name="Rectangle 29"/>
            <p:cNvSpPr>
              <a:spLocks noChangeArrowheads="1"/>
            </p:cNvSpPr>
            <p:nvPr/>
          </p:nvSpPr>
          <p:spPr bwMode="auto">
            <a:xfrm>
              <a:off x="2725" y="1701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6" name="Rectangle 30"/>
            <p:cNvSpPr>
              <a:spLocks noChangeArrowheads="1"/>
            </p:cNvSpPr>
            <p:nvPr/>
          </p:nvSpPr>
          <p:spPr bwMode="auto">
            <a:xfrm>
              <a:off x="2686" y="1701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7" name="Rectangle 31"/>
            <p:cNvSpPr>
              <a:spLocks noChangeArrowheads="1"/>
            </p:cNvSpPr>
            <p:nvPr/>
          </p:nvSpPr>
          <p:spPr bwMode="auto">
            <a:xfrm>
              <a:off x="2614" y="1701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8" name="Rectangle 32"/>
            <p:cNvSpPr>
              <a:spLocks noChangeArrowheads="1"/>
            </p:cNvSpPr>
            <p:nvPr/>
          </p:nvSpPr>
          <p:spPr bwMode="auto">
            <a:xfrm>
              <a:off x="2377" y="1701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79" name="Rectangle 33"/>
            <p:cNvSpPr>
              <a:spLocks noChangeArrowheads="1"/>
            </p:cNvSpPr>
            <p:nvPr/>
          </p:nvSpPr>
          <p:spPr bwMode="auto">
            <a:xfrm>
              <a:off x="2144" y="1701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0" name="Rectangle 34"/>
            <p:cNvSpPr>
              <a:spLocks noChangeArrowheads="1"/>
            </p:cNvSpPr>
            <p:nvPr/>
          </p:nvSpPr>
          <p:spPr bwMode="auto">
            <a:xfrm>
              <a:off x="1720" y="1701"/>
              <a:ext cx="15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1" name="Rectangle 35"/>
            <p:cNvSpPr>
              <a:spLocks noChangeArrowheads="1"/>
            </p:cNvSpPr>
            <p:nvPr/>
          </p:nvSpPr>
          <p:spPr bwMode="auto">
            <a:xfrm>
              <a:off x="1681" y="1701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2" name="Rectangle 36"/>
            <p:cNvSpPr>
              <a:spLocks noChangeArrowheads="1"/>
            </p:cNvSpPr>
            <p:nvPr/>
          </p:nvSpPr>
          <p:spPr bwMode="auto">
            <a:xfrm>
              <a:off x="1642" y="1701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3" name="Rectangle 37"/>
            <p:cNvSpPr>
              <a:spLocks noChangeArrowheads="1"/>
            </p:cNvSpPr>
            <p:nvPr/>
          </p:nvSpPr>
          <p:spPr bwMode="auto">
            <a:xfrm>
              <a:off x="1555" y="1701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0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4" name="Rectangle 38"/>
            <p:cNvSpPr>
              <a:spLocks noChangeArrowheads="1"/>
            </p:cNvSpPr>
            <p:nvPr/>
          </p:nvSpPr>
          <p:spPr bwMode="auto">
            <a:xfrm>
              <a:off x="1300" y="1701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5" name="Rectangle 39"/>
            <p:cNvSpPr>
              <a:spLocks noChangeArrowheads="1"/>
            </p:cNvSpPr>
            <p:nvPr/>
          </p:nvSpPr>
          <p:spPr bwMode="auto">
            <a:xfrm>
              <a:off x="1067" y="1701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6" name="Rectangle 40"/>
            <p:cNvSpPr>
              <a:spLocks noChangeArrowheads="1"/>
            </p:cNvSpPr>
            <p:nvPr/>
          </p:nvSpPr>
          <p:spPr bwMode="auto">
            <a:xfrm>
              <a:off x="839" y="1701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7" name="Rectangle 41"/>
            <p:cNvSpPr>
              <a:spLocks noChangeArrowheads="1"/>
            </p:cNvSpPr>
            <p:nvPr/>
          </p:nvSpPr>
          <p:spPr bwMode="auto">
            <a:xfrm>
              <a:off x="782" y="1701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8" name="Rectangle 42"/>
            <p:cNvSpPr>
              <a:spLocks noChangeArrowheads="1"/>
            </p:cNvSpPr>
            <p:nvPr/>
          </p:nvSpPr>
          <p:spPr bwMode="auto">
            <a:xfrm>
              <a:off x="700" y="1701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89" name="Rectangle 43"/>
            <p:cNvSpPr>
              <a:spLocks noChangeArrowheads="1"/>
            </p:cNvSpPr>
            <p:nvPr/>
          </p:nvSpPr>
          <p:spPr bwMode="auto">
            <a:xfrm>
              <a:off x="652" y="1701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46789" name="Group 44"/>
          <p:cNvGrpSpPr>
            <a:grpSpLocks/>
          </p:cNvGrpSpPr>
          <p:nvPr/>
        </p:nvGrpSpPr>
        <p:grpSpPr bwMode="auto">
          <a:xfrm>
            <a:off x="960438" y="3001963"/>
            <a:ext cx="6194425" cy="436562"/>
            <a:chOff x="655" y="1991"/>
            <a:chExt cx="4227" cy="275"/>
          </a:xfrm>
        </p:grpSpPr>
        <p:sp>
          <p:nvSpPr>
            <p:cNvPr id="246909" name="Rectangle 45"/>
            <p:cNvSpPr>
              <a:spLocks noChangeArrowheads="1"/>
            </p:cNvSpPr>
            <p:nvPr/>
          </p:nvSpPr>
          <p:spPr bwMode="auto">
            <a:xfrm>
              <a:off x="4825" y="2013"/>
              <a:ext cx="5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j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0" name="Rectangle 46"/>
            <p:cNvSpPr>
              <a:spLocks noChangeArrowheads="1"/>
            </p:cNvSpPr>
            <p:nvPr/>
          </p:nvSpPr>
          <p:spPr bwMode="auto">
            <a:xfrm>
              <a:off x="4533" y="2013"/>
              <a:ext cx="5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1" name="Rectangle 47"/>
            <p:cNvSpPr>
              <a:spLocks noChangeArrowheads="1"/>
            </p:cNvSpPr>
            <p:nvPr/>
          </p:nvSpPr>
          <p:spPr bwMode="auto">
            <a:xfrm>
              <a:off x="3009" y="2013"/>
              <a:ext cx="33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Cov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2" name="Rectangle 48"/>
            <p:cNvSpPr>
              <a:spLocks noChangeArrowheads="1"/>
            </p:cNvSpPr>
            <p:nvPr/>
          </p:nvSpPr>
          <p:spPr bwMode="auto">
            <a:xfrm>
              <a:off x="1864" y="2013"/>
              <a:ext cx="3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Var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3" name="Rectangle 49"/>
            <p:cNvSpPr>
              <a:spLocks noChangeArrowheads="1"/>
            </p:cNvSpPr>
            <p:nvPr/>
          </p:nvSpPr>
          <p:spPr bwMode="auto">
            <a:xfrm>
              <a:off x="977" y="2013"/>
              <a:ext cx="12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E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4" name="Rectangle 50"/>
            <p:cNvSpPr>
              <a:spLocks noChangeArrowheads="1"/>
            </p:cNvSpPr>
            <p:nvPr/>
          </p:nvSpPr>
          <p:spPr bwMode="auto">
            <a:xfrm>
              <a:off x="3734" y="2132"/>
              <a:ext cx="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j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5" name="Rectangle 51"/>
            <p:cNvSpPr>
              <a:spLocks noChangeArrowheads="1"/>
            </p:cNvSpPr>
            <p:nvPr/>
          </p:nvSpPr>
          <p:spPr bwMode="auto">
            <a:xfrm>
              <a:off x="3482" y="2132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6" name="Rectangle 52"/>
            <p:cNvSpPr>
              <a:spLocks noChangeArrowheads="1"/>
            </p:cNvSpPr>
            <p:nvPr/>
          </p:nvSpPr>
          <p:spPr bwMode="auto">
            <a:xfrm>
              <a:off x="2748" y="2132"/>
              <a:ext cx="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7" name="Rectangle 53"/>
            <p:cNvSpPr>
              <a:spLocks noChangeArrowheads="1"/>
            </p:cNvSpPr>
            <p:nvPr/>
          </p:nvSpPr>
          <p:spPr bwMode="auto">
            <a:xfrm>
              <a:off x="2323" y="2132"/>
              <a:ext cx="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8" name="Rectangle 54"/>
            <p:cNvSpPr>
              <a:spLocks noChangeArrowheads="1"/>
            </p:cNvSpPr>
            <p:nvPr/>
          </p:nvSpPr>
          <p:spPr bwMode="auto">
            <a:xfrm>
              <a:off x="1264" y="2132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19" name="Rectangle 55"/>
            <p:cNvSpPr>
              <a:spLocks noChangeArrowheads="1"/>
            </p:cNvSpPr>
            <p:nvPr/>
          </p:nvSpPr>
          <p:spPr bwMode="auto">
            <a:xfrm>
              <a:off x="4636" y="1991"/>
              <a:ext cx="1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  <a:sym typeface="Symbol" panose="05050102010706020507" pitchFamily="18" charset="2"/>
                </a:rPr>
                <a:t></a:t>
              </a:r>
            </a:p>
          </p:txBody>
        </p:sp>
        <p:sp>
          <p:nvSpPr>
            <p:cNvPr id="246920" name="Rectangle 56"/>
            <p:cNvSpPr>
              <a:spLocks noChangeArrowheads="1"/>
            </p:cNvSpPr>
            <p:nvPr/>
          </p:nvSpPr>
          <p:spPr bwMode="auto">
            <a:xfrm>
              <a:off x="3901" y="1991"/>
              <a:ext cx="1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21" name="Rectangle 57"/>
            <p:cNvSpPr>
              <a:spLocks noChangeArrowheads="1"/>
            </p:cNvSpPr>
            <p:nvPr/>
          </p:nvSpPr>
          <p:spPr bwMode="auto">
            <a:xfrm>
              <a:off x="2488" y="1991"/>
              <a:ext cx="1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22" name="Rectangle 58"/>
            <p:cNvSpPr>
              <a:spLocks noChangeArrowheads="1"/>
            </p:cNvSpPr>
            <p:nvPr/>
          </p:nvSpPr>
          <p:spPr bwMode="auto">
            <a:xfrm>
              <a:off x="1429" y="1991"/>
              <a:ext cx="11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23" name="Rectangle 59"/>
            <p:cNvSpPr>
              <a:spLocks noChangeArrowheads="1"/>
            </p:cNvSpPr>
            <p:nvPr/>
          </p:nvSpPr>
          <p:spPr bwMode="auto">
            <a:xfrm>
              <a:off x="4225" y="2013"/>
              <a:ext cx="3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for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24" name="Rectangle 60"/>
            <p:cNvSpPr>
              <a:spLocks noChangeArrowheads="1"/>
            </p:cNvSpPr>
            <p:nvPr/>
          </p:nvSpPr>
          <p:spPr bwMode="auto">
            <a:xfrm>
              <a:off x="4135" y="2013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25" name="Rectangle 61"/>
            <p:cNvSpPr>
              <a:spLocks noChangeArrowheads="1"/>
            </p:cNvSpPr>
            <p:nvPr/>
          </p:nvSpPr>
          <p:spPr bwMode="auto">
            <a:xfrm>
              <a:off x="4048" y="2013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0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26" name="Rectangle 62"/>
            <p:cNvSpPr>
              <a:spLocks noChangeArrowheads="1"/>
            </p:cNvSpPr>
            <p:nvPr/>
          </p:nvSpPr>
          <p:spPr bwMode="auto">
            <a:xfrm>
              <a:off x="3794" y="2013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27" name="Rectangle 63"/>
            <p:cNvSpPr>
              <a:spLocks noChangeArrowheads="1"/>
            </p:cNvSpPr>
            <p:nvPr/>
          </p:nvSpPr>
          <p:spPr bwMode="auto">
            <a:xfrm>
              <a:off x="3575" y="2013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28" name="Rectangle 64"/>
            <p:cNvSpPr>
              <a:spLocks noChangeArrowheads="1"/>
            </p:cNvSpPr>
            <p:nvPr/>
          </p:nvSpPr>
          <p:spPr bwMode="auto">
            <a:xfrm>
              <a:off x="3536" y="2013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29" name="Rectangle 65"/>
            <p:cNvSpPr>
              <a:spLocks noChangeArrowheads="1"/>
            </p:cNvSpPr>
            <p:nvPr/>
          </p:nvSpPr>
          <p:spPr bwMode="auto">
            <a:xfrm>
              <a:off x="3324" y="2013"/>
              <a:ext cx="7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0" name="Rectangle 66"/>
            <p:cNvSpPr>
              <a:spLocks noChangeArrowheads="1"/>
            </p:cNvSpPr>
            <p:nvPr/>
          </p:nvSpPr>
          <p:spPr bwMode="auto">
            <a:xfrm>
              <a:off x="2874" y="2013"/>
              <a:ext cx="15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1" name="Rectangle 67"/>
            <p:cNvSpPr>
              <a:spLocks noChangeArrowheads="1"/>
            </p:cNvSpPr>
            <p:nvPr/>
          </p:nvSpPr>
          <p:spPr bwMode="auto">
            <a:xfrm>
              <a:off x="2835" y="2013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2" name="Rectangle 68"/>
            <p:cNvSpPr>
              <a:spLocks noChangeArrowheads="1"/>
            </p:cNvSpPr>
            <p:nvPr/>
          </p:nvSpPr>
          <p:spPr bwMode="auto">
            <a:xfrm>
              <a:off x="2796" y="2013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3" name="Rectangle 69"/>
            <p:cNvSpPr>
              <a:spLocks noChangeArrowheads="1"/>
            </p:cNvSpPr>
            <p:nvPr/>
          </p:nvSpPr>
          <p:spPr bwMode="auto">
            <a:xfrm>
              <a:off x="2380" y="2013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4" name="Rectangle 70"/>
            <p:cNvSpPr>
              <a:spLocks noChangeArrowheads="1"/>
            </p:cNvSpPr>
            <p:nvPr/>
          </p:nvSpPr>
          <p:spPr bwMode="auto">
            <a:xfrm>
              <a:off x="2164" y="2013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5" name="Rectangle 71"/>
            <p:cNvSpPr>
              <a:spLocks noChangeArrowheads="1"/>
            </p:cNvSpPr>
            <p:nvPr/>
          </p:nvSpPr>
          <p:spPr bwMode="auto">
            <a:xfrm>
              <a:off x="1741" y="2013"/>
              <a:ext cx="15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6" name="Rectangle 72"/>
            <p:cNvSpPr>
              <a:spLocks noChangeArrowheads="1"/>
            </p:cNvSpPr>
            <p:nvPr/>
          </p:nvSpPr>
          <p:spPr bwMode="auto">
            <a:xfrm>
              <a:off x="1702" y="2013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7" name="Rectangle 73"/>
            <p:cNvSpPr>
              <a:spLocks noChangeArrowheads="1"/>
            </p:cNvSpPr>
            <p:nvPr/>
          </p:nvSpPr>
          <p:spPr bwMode="auto">
            <a:xfrm>
              <a:off x="1663" y="2013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8" name="Rectangle 74"/>
            <p:cNvSpPr>
              <a:spLocks noChangeArrowheads="1"/>
            </p:cNvSpPr>
            <p:nvPr/>
          </p:nvSpPr>
          <p:spPr bwMode="auto">
            <a:xfrm>
              <a:off x="1576" y="2013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0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39" name="Rectangle 75"/>
            <p:cNvSpPr>
              <a:spLocks noChangeArrowheads="1"/>
            </p:cNvSpPr>
            <p:nvPr/>
          </p:nvSpPr>
          <p:spPr bwMode="auto">
            <a:xfrm>
              <a:off x="1321" y="2013"/>
              <a:ext cx="7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0" name="Rectangle 76"/>
            <p:cNvSpPr>
              <a:spLocks noChangeArrowheads="1"/>
            </p:cNvSpPr>
            <p:nvPr/>
          </p:nvSpPr>
          <p:spPr bwMode="auto">
            <a:xfrm>
              <a:off x="1106" y="2013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1" name="Rectangle 77"/>
            <p:cNvSpPr>
              <a:spLocks noChangeArrowheads="1"/>
            </p:cNvSpPr>
            <p:nvPr/>
          </p:nvSpPr>
          <p:spPr bwMode="auto">
            <a:xfrm>
              <a:off x="878" y="2013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2" name="Rectangle 78"/>
            <p:cNvSpPr>
              <a:spLocks noChangeArrowheads="1"/>
            </p:cNvSpPr>
            <p:nvPr/>
          </p:nvSpPr>
          <p:spPr bwMode="auto">
            <a:xfrm>
              <a:off x="821" y="2013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3" name="Rectangle 79"/>
            <p:cNvSpPr>
              <a:spLocks noChangeArrowheads="1"/>
            </p:cNvSpPr>
            <p:nvPr/>
          </p:nvSpPr>
          <p:spPr bwMode="auto">
            <a:xfrm>
              <a:off x="724" y="2013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4" name="Rectangle 80"/>
            <p:cNvSpPr>
              <a:spLocks noChangeArrowheads="1"/>
            </p:cNvSpPr>
            <p:nvPr/>
          </p:nvSpPr>
          <p:spPr bwMode="auto">
            <a:xfrm>
              <a:off x="655" y="2013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5" name="Rectangle 81"/>
            <p:cNvSpPr>
              <a:spLocks noChangeArrowheads="1"/>
            </p:cNvSpPr>
            <p:nvPr/>
          </p:nvSpPr>
          <p:spPr bwMode="auto">
            <a:xfrm>
              <a:off x="3612" y="1991"/>
              <a:ext cx="9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e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6" name="Rectangle 82"/>
            <p:cNvSpPr>
              <a:spLocks noChangeArrowheads="1"/>
            </p:cNvSpPr>
            <p:nvPr/>
          </p:nvSpPr>
          <p:spPr bwMode="auto">
            <a:xfrm>
              <a:off x="3384" y="1991"/>
              <a:ext cx="9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e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7" name="Rectangle 83"/>
            <p:cNvSpPr>
              <a:spLocks noChangeArrowheads="1"/>
            </p:cNvSpPr>
            <p:nvPr/>
          </p:nvSpPr>
          <p:spPr bwMode="auto">
            <a:xfrm>
              <a:off x="2623" y="1991"/>
              <a:ext cx="12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j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8" name="Rectangle 84"/>
            <p:cNvSpPr>
              <a:spLocks noChangeArrowheads="1"/>
            </p:cNvSpPr>
            <p:nvPr/>
          </p:nvSpPr>
          <p:spPr bwMode="auto">
            <a:xfrm>
              <a:off x="2225" y="1991"/>
              <a:ext cx="9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e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49" name="Rectangle 85"/>
            <p:cNvSpPr>
              <a:spLocks noChangeArrowheads="1"/>
            </p:cNvSpPr>
            <p:nvPr/>
          </p:nvSpPr>
          <p:spPr bwMode="auto">
            <a:xfrm>
              <a:off x="1166" y="1991"/>
              <a:ext cx="9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e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46790" name="Group 86"/>
          <p:cNvGrpSpPr>
            <a:grpSpLocks/>
          </p:cNvGrpSpPr>
          <p:nvPr/>
        </p:nvGrpSpPr>
        <p:grpSpPr bwMode="auto">
          <a:xfrm>
            <a:off x="987425" y="3497263"/>
            <a:ext cx="3414713" cy="436562"/>
            <a:chOff x="674" y="2303"/>
            <a:chExt cx="2330" cy="275"/>
          </a:xfrm>
        </p:grpSpPr>
        <p:sp>
          <p:nvSpPr>
            <p:cNvPr id="246887" name="Rectangle 87"/>
            <p:cNvSpPr>
              <a:spLocks noChangeArrowheads="1"/>
            </p:cNvSpPr>
            <p:nvPr/>
          </p:nvSpPr>
          <p:spPr bwMode="auto">
            <a:xfrm>
              <a:off x="2947" y="2325"/>
              <a:ext cx="5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j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88" name="Rectangle 88"/>
            <p:cNvSpPr>
              <a:spLocks noChangeArrowheads="1"/>
            </p:cNvSpPr>
            <p:nvPr/>
          </p:nvSpPr>
          <p:spPr bwMode="auto">
            <a:xfrm>
              <a:off x="2785" y="2325"/>
              <a:ext cx="5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89" name="Rectangle 89"/>
            <p:cNvSpPr>
              <a:spLocks noChangeArrowheads="1"/>
            </p:cNvSpPr>
            <p:nvPr/>
          </p:nvSpPr>
          <p:spPr bwMode="auto">
            <a:xfrm>
              <a:off x="1362" y="2325"/>
              <a:ext cx="12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0" name="Rectangle 90"/>
            <p:cNvSpPr>
              <a:spLocks noChangeArrowheads="1"/>
            </p:cNvSpPr>
            <p:nvPr/>
          </p:nvSpPr>
          <p:spPr bwMode="auto">
            <a:xfrm>
              <a:off x="972" y="2325"/>
              <a:ext cx="33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Cov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1" name="Rectangle 91"/>
            <p:cNvSpPr>
              <a:spLocks noChangeArrowheads="1"/>
            </p:cNvSpPr>
            <p:nvPr/>
          </p:nvSpPr>
          <p:spPr bwMode="auto">
            <a:xfrm>
              <a:off x="1715" y="2444"/>
              <a:ext cx="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j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2" name="Rectangle 92"/>
            <p:cNvSpPr>
              <a:spLocks noChangeArrowheads="1"/>
            </p:cNvSpPr>
            <p:nvPr/>
          </p:nvSpPr>
          <p:spPr bwMode="auto">
            <a:xfrm>
              <a:off x="1463" y="2444"/>
              <a:ext cx="3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3" name="Rectangle 93"/>
            <p:cNvSpPr>
              <a:spLocks noChangeArrowheads="1"/>
            </p:cNvSpPr>
            <p:nvPr/>
          </p:nvSpPr>
          <p:spPr bwMode="auto">
            <a:xfrm>
              <a:off x="2842" y="2325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4" name="Rectangle 94"/>
            <p:cNvSpPr>
              <a:spLocks noChangeArrowheads="1"/>
            </p:cNvSpPr>
            <p:nvPr/>
          </p:nvSpPr>
          <p:spPr bwMode="auto">
            <a:xfrm>
              <a:off x="2698" y="2325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5" name="Rectangle 95"/>
            <p:cNvSpPr>
              <a:spLocks noChangeArrowheads="1"/>
            </p:cNvSpPr>
            <p:nvPr/>
          </p:nvSpPr>
          <p:spPr bwMode="auto">
            <a:xfrm>
              <a:off x="2518" y="2325"/>
              <a:ext cx="20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all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6" name="Rectangle 96"/>
            <p:cNvSpPr>
              <a:spLocks noChangeArrowheads="1"/>
            </p:cNvSpPr>
            <p:nvPr/>
          </p:nvSpPr>
          <p:spPr bwMode="auto">
            <a:xfrm>
              <a:off x="2206" y="2325"/>
              <a:ext cx="34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for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7" name="Rectangle 97"/>
            <p:cNvSpPr>
              <a:spLocks noChangeArrowheads="1"/>
            </p:cNvSpPr>
            <p:nvPr/>
          </p:nvSpPr>
          <p:spPr bwMode="auto">
            <a:xfrm>
              <a:off x="2116" y="2325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8" name="Rectangle 98"/>
            <p:cNvSpPr>
              <a:spLocks noChangeArrowheads="1"/>
            </p:cNvSpPr>
            <p:nvPr/>
          </p:nvSpPr>
          <p:spPr bwMode="auto">
            <a:xfrm>
              <a:off x="2029" y="2325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0</a:t>
              </a:r>
              <a:endParaRPr lang="en-US" altLang="ko-KR" sz="2400" dirty="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99" name="Rectangle 99"/>
            <p:cNvSpPr>
              <a:spLocks noChangeArrowheads="1"/>
            </p:cNvSpPr>
            <p:nvPr/>
          </p:nvSpPr>
          <p:spPr bwMode="auto">
            <a:xfrm>
              <a:off x="1774" y="2325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00" name="Rectangle 100"/>
            <p:cNvSpPr>
              <a:spLocks noChangeArrowheads="1"/>
            </p:cNvSpPr>
            <p:nvPr/>
          </p:nvSpPr>
          <p:spPr bwMode="auto">
            <a:xfrm>
              <a:off x="1556" y="2325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01" name="Rectangle 101"/>
            <p:cNvSpPr>
              <a:spLocks noChangeArrowheads="1"/>
            </p:cNvSpPr>
            <p:nvPr/>
          </p:nvSpPr>
          <p:spPr bwMode="auto">
            <a:xfrm>
              <a:off x="1517" y="2325"/>
              <a:ext cx="5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02" name="Rectangle 102"/>
            <p:cNvSpPr>
              <a:spLocks noChangeArrowheads="1"/>
            </p:cNvSpPr>
            <p:nvPr/>
          </p:nvSpPr>
          <p:spPr bwMode="auto">
            <a:xfrm>
              <a:off x="1287" y="2325"/>
              <a:ext cx="7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03" name="Rectangle 103"/>
            <p:cNvSpPr>
              <a:spLocks noChangeArrowheads="1"/>
            </p:cNvSpPr>
            <p:nvPr/>
          </p:nvSpPr>
          <p:spPr bwMode="auto">
            <a:xfrm>
              <a:off x="885" y="2325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04" name="Rectangle 104"/>
            <p:cNvSpPr>
              <a:spLocks noChangeArrowheads="1"/>
            </p:cNvSpPr>
            <p:nvPr/>
          </p:nvSpPr>
          <p:spPr bwMode="auto">
            <a:xfrm>
              <a:off x="828" y="2325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05" name="Rectangle 105"/>
            <p:cNvSpPr>
              <a:spLocks noChangeArrowheads="1"/>
            </p:cNvSpPr>
            <p:nvPr/>
          </p:nvSpPr>
          <p:spPr bwMode="auto">
            <a:xfrm>
              <a:off x="737" y="2325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3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06" name="Rectangle 106"/>
            <p:cNvSpPr>
              <a:spLocks noChangeArrowheads="1"/>
            </p:cNvSpPr>
            <p:nvPr/>
          </p:nvSpPr>
          <p:spPr bwMode="auto">
            <a:xfrm>
              <a:off x="674" y="2325"/>
              <a:ext cx="6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07" name="Rectangle 107"/>
            <p:cNvSpPr>
              <a:spLocks noChangeArrowheads="1"/>
            </p:cNvSpPr>
            <p:nvPr/>
          </p:nvSpPr>
          <p:spPr bwMode="auto">
            <a:xfrm>
              <a:off x="1882" y="2303"/>
              <a:ext cx="1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908" name="Rectangle 108"/>
            <p:cNvSpPr>
              <a:spLocks noChangeArrowheads="1"/>
            </p:cNvSpPr>
            <p:nvPr/>
          </p:nvSpPr>
          <p:spPr bwMode="auto">
            <a:xfrm>
              <a:off x="1592" y="2303"/>
              <a:ext cx="9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e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sp>
        <p:nvSpPr>
          <p:cNvPr id="246791" name="AutoShape 109"/>
          <p:cNvSpPr>
            <a:spLocks noChangeArrowheads="1"/>
          </p:cNvSpPr>
          <p:nvPr/>
        </p:nvSpPr>
        <p:spPr bwMode="auto">
          <a:xfrm>
            <a:off x="1981200" y="4108450"/>
            <a:ext cx="381000" cy="628650"/>
          </a:xfrm>
          <a:prstGeom prst="downArrow">
            <a:avLst>
              <a:gd name="adj1" fmla="val 50000"/>
              <a:gd name="adj2" fmla="val 4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5793" tIns="47896" rIns="95793" bIns="47896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46792" name="Group 110"/>
          <p:cNvGrpSpPr>
            <a:grpSpLocks/>
          </p:cNvGrpSpPr>
          <p:nvPr/>
        </p:nvGrpSpPr>
        <p:grpSpPr bwMode="auto">
          <a:xfrm>
            <a:off x="946150" y="4689475"/>
            <a:ext cx="4418013" cy="596900"/>
            <a:chOff x="646" y="3054"/>
            <a:chExt cx="2679" cy="376"/>
          </a:xfrm>
        </p:grpSpPr>
        <p:sp>
          <p:nvSpPr>
            <p:cNvPr id="246859" name="Rectangle 111"/>
            <p:cNvSpPr>
              <a:spLocks noChangeArrowheads="1"/>
            </p:cNvSpPr>
            <p:nvPr/>
          </p:nvSpPr>
          <p:spPr bwMode="auto">
            <a:xfrm>
              <a:off x="1561" y="3074"/>
              <a:ext cx="134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36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{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0" name="Rectangle 112"/>
            <p:cNvSpPr>
              <a:spLocks noChangeArrowheads="1"/>
            </p:cNvSpPr>
            <p:nvPr/>
          </p:nvSpPr>
          <p:spPr bwMode="auto">
            <a:xfrm>
              <a:off x="2952" y="3054"/>
              <a:ext cx="150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36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}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1" name="Rectangle 113"/>
            <p:cNvSpPr>
              <a:spLocks noChangeArrowheads="1"/>
            </p:cNvSpPr>
            <p:nvPr/>
          </p:nvSpPr>
          <p:spPr bwMode="auto">
            <a:xfrm>
              <a:off x="3294" y="3296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2" name="Rectangle 114"/>
            <p:cNvSpPr>
              <a:spLocks noChangeArrowheads="1"/>
            </p:cNvSpPr>
            <p:nvPr/>
          </p:nvSpPr>
          <p:spPr bwMode="auto">
            <a:xfrm>
              <a:off x="2847" y="3296"/>
              <a:ext cx="83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ip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3" name="Rectangle 115"/>
            <p:cNvSpPr>
              <a:spLocks noChangeArrowheads="1"/>
            </p:cNvSpPr>
            <p:nvPr/>
          </p:nvSpPr>
          <p:spPr bwMode="auto">
            <a:xfrm>
              <a:off x="2121" y="3296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4" name="Rectangle 116"/>
            <p:cNvSpPr>
              <a:spLocks noChangeArrowheads="1"/>
            </p:cNvSpPr>
            <p:nvPr/>
          </p:nvSpPr>
          <p:spPr bwMode="auto">
            <a:xfrm>
              <a:off x="1751" y="3296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5" name="Rectangle 117"/>
            <p:cNvSpPr>
              <a:spLocks noChangeArrowheads="1"/>
            </p:cNvSpPr>
            <p:nvPr/>
          </p:nvSpPr>
          <p:spPr bwMode="auto">
            <a:xfrm>
              <a:off x="1281" y="3296"/>
              <a:ext cx="3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6" name="Rectangle 118"/>
            <p:cNvSpPr>
              <a:spLocks noChangeArrowheads="1"/>
            </p:cNvSpPr>
            <p:nvPr/>
          </p:nvSpPr>
          <p:spPr bwMode="auto">
            <a:xfrm>
              <a:off x="1199" y="3177"/>
              <a:ext cx="8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x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7" name="Rectangle 119"/>
            <p:cNvSpPr>
              <a:spLocks noChangeArrowheads="1"/>
            </p:cNvSpPr>
            <p:nvPr/>
          </p:nvSpPr>
          <p:spPr bwMode="auto">
            <a:xfrm>
              <a:off x="820" y="3177"/>
              <a:ext cx="27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Var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8" name="Rectangle 120"/>
            <p:cNvSpPr>
              <a:spLocks noChangeArrowheads="1"/>
            </p:cNvSpPr>
            <p:nvPr/>
          </p:nvSpPr>
          <p:spPr bwMode="auto">
            <a:xfrm>
              <a:off x="3168" y="3155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j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69" name="Rectangle 121"/>
            <p:cNvSpPr>
              <a:spLocks noChangeArrowheads="1"/>
            </p:cNvSpPr>
            <p:nvPr/>
          </p:nvSpPr>
          <p:spPr bwMode="auto">
            <a:xfrm>
              <a:off x="2744" y="3155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l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0" name="Rectangle 122"/>
            <p:cNvSpPr>
              <a:spLocks noChangeArrowheads="1"/>
            </p:cNvSpPr>
            <p:nvPr/>
          </p:nvSpPr>
          <p:spPr bwMode="auto">
            <a:xfrm>
              <a:off x="2018" y="3155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l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1" name="Rectangle 123"/>
            <p:cNvSpPr>
              <a:spLocks noChangeArrowheads="1"/>
            </p:cNvSpPr>
            <p:nvPr/>
          </p:nvSpPr>
          <p:spPr bwMode="auto">
            <a:xfrm>
              <a:off x="1645" y="3155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l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2" name="Rectangle 124"/>
            <p:cNvSpPr>
              <a:spLocks noChangeArrowheads="1"/>
            </p:cNvSpPr>
            <p:nvPr/>
          </p:nvSpPr>
          <p:spPr bwMode="auto">
            <a:xfrm>
              <a:off x="3042" y="3155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+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3" name="Rectangle 125"/>
            <p:cNvSpPr>
              <a:spLocks noChangeArrowheads="1"/>
            </p:cNvSpPr>
            <p:nvPr/>
          </p:nvSpPr>
          <p:spPr bwMode="auto">
            <a:xfrm>
              <a:off x="2605" y="3155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+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4" name="Rectangle 126"/>
            <p:cNvSpPr>
              <a:spLocks noChangeArrowheads="1"/>
            </p:cNvSpPr>
            <p:nvPr/>
          </p:nvSpPr>
          <p:spPr bwMode="auto">
            <a:xfrm>
              <a:off x="2272" y="3155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+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5" name="Rectangle 127"/>
            <p:cNvSpPr>
              <a:spLocks noChangeArrowheads="1"/>
            </p:cNvSpPr>
            <p:nvPr/>
          </p:nvSpPr>
          <p:spPr bwMode="auto">
            <a:xfrm>
              <a:off x="1880" y="3155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+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6" name="Rectangle 128"/>
            <p:cNvSpPr>
              <a:spLocks noChangeArrowheads="1"/>
            </p:cNvSpPr>
            <p:nvPr/>
          </p:nvSpPr>
          <p:spPr bwMode="auto">
            <a:xfrm>
              <a:off x="1446" y="3155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7" name="Rectangle 129"/>
            <p:cNvSpPr>
              <a:spLocks noChangeArrowheads="1"/>
            </p:cNvSpPr>
            <p:nvPr/>
          </p:nvSpPr>
          <p:spPr bwMode="auto">
            <a:xfrm>
              <a:off x="646" y="3155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-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8" name="Rectangle 130"/>
            <p:cNvSpPr>
              <a:spLocks noChangeArrowheads="1"/>
            </p:cNvSpPr>
            <p:nvPr/>
          </p:nvSpPr>
          <p:spPr bwMode="auto">
            <a:xfrm>
              <a:off x="2846" y="3162"/>
              <a:ext cx="5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79" name="Rectangle 131"/>
            <p:cNvSpPr>
              <a:spLocks noChangeArrowheads="1"/>
            </p:cNvSpPr>
            <p:nvPr/>
          </p:nvSpPr>
          <p:spPr bwMode="auto">
            <a:xfrm>
              <a:off x="2121" y="3162"/>
              <a:ext cx="5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80" name="Rectangle 132"/>
            <p:cNvSpPr>
              <a:spLocks noChangeArrowheads="1"/>
            </p:cNvSpPr>
            <p:nvPr/>
          </p:nvSpPr>
          <p:spPr bwMode="auto">
            <a:xfrm>
              <a:off x="2164" y="3296"/>
              <a:ext cx="5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81" name="Rectangle 133"/>
            <p:cNvSpPr>
              <a:spLocks noChangeArrowheads="1"/>
            </p:cNvSpPr>
            <p:nvPr/>
          </p:nvSpPr>
          <p:spPr bwMode="auto">
            <a:xfrm>
              <a:off x="1749" y="3162"/>
              <a:ext cx="5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82" name="Rectangle 134"/>
            <p:cNvSpPr>
              <a:spLocks noChangeArrowheads="1"/>
            </p:cNvSpPr>
            <p:nvPr/>
          </p:nvSpPr>
          <p:spPr bwMode="auto">
            <a:xfrm>
              <a:off x="1781" y="3296"/>
              <a:ext cx="5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83" name="Rectangle 135"/>
            <p:cNvSpPr>
              <a:spLocks noChangeArrowheads="1"/>
            </p:cNvSpPr>
            <p:nvPr/>
          </p:nvSpPr>
          <p:spPr bwMode="auto">
            <a:xfrm>
              <a:off x="1338" y="3177"/>
              <a:ext cx="6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84" name="Rectangle 136"/>
            <p:cNvSpPr>
              <a:spLocks noChangeArrowheads="1"/>
            </p:cNvSpPr>
            <p:nvPr/>
          </p:nvSpPr>
          <p:spPr bwMode="auto">
            <a:xfrm>
              <a:off x="1120" y="3177"/>
              <a:ext cx="6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85" name="Rectangle 137"/>
            <p:cNvSpPr>
              <a:spLocks noChangeArrowheads="1"/>
            </p:cNvSpPr>
            <p:nvPr/>
          </p:nvSpPr>
          <p:spPr bwMode="auto">
            <a:xfrm>
              <a:off x="745" y="3177"/>
              <a:ext cx="9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86" name="Rectangle 138"/>
            <p:cNvSpPr>
              <a:spLocks noChangeArrowheads="1"/>
            </p:cNvSpPr>
            <p:nvPr/>
          </p:nvSpPr>
          <p:spPr bwMode="auto">
            <a:xfrm>
              <a:off x="2395" y="3195"/>
              <a:ext cx="18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MT Extra" panose="05050102010205020202" pitchFamily="18" charset="2"/>
                  <a:ea typeface="돋움체" panose="020B0609000101010101" pitchFamily="49" charset="-127"/>
                </a:rPr>
                <a:t>L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sp>
        <p:nvSpPr>
          <p:cNvPr id="246793" name="Text Box 139"/>
          <p:cNvSpPr txBox="1">
            <a:spLocks noChangeArrowheads="1"/>
          </p:cNvSpPr>
          <p:nvPr/>
        </p:nvSpPr>
        <p:spPr bwMode="auto">
          <a:xfrm>
            <a:off x="5424488" y="4870450"/>
            <a:ext cx="28194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93" tIns="47896" rIns="95793" bIns="47896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 </a:t>
            </a: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공통성 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 </a:t>
            </a: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특수성</a:t>
            </a:r>
          </a:p>
        </p:txBody>
      </p:sp>
      <p:grpSp>
        <p:nvGrpSpPr>
          <p:cNvPr id="246794" name="Group 140"/>
          <p:cNvGrpSpPr>
            <a:grpSpLocks/>
          </p:cNvGrpSpPr>
          <p:nvPr/>
        </p:nvGrpSpPr>
        <p:grpSpPr bwMode="auto">
          <a:xfrm>
            <a:off x="992188" y="5402263"/>
            <a:ext cx="5297487" cy="436562"/>
            <a:chOff x="677" y="3503"/>
            <a:chExt cx="3230" cy="275"/>
          </a:xfrm>
        </p:grpSpPr>
        <p:sp>
          <p:nvSpPr>
            <p:cNvPr id="246830" name="Rectangle 141"/>
            <p:cNvSpPr>
              <a:spLocks noChangeArrowheads="1"/>
            </p:cNvSpPr>
            <p:nvPr/>
          </p:nvSpPr>
          <p:spPr bwMode="auto">
            <a:xfrm>
              <a:off x="3845" y="3525"/>
              <a:ext cx="6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31" name="Rectangle 142"/>
            <p:cNvSpPr>
              <a:spLocks noChangeArrowheads="1"/>
            </p:cNvSpPr>
            <p:nvPr/>
          </p:nvSpPr>
          <p:spPr bwMode="auto">
            <a:xfrm>
              <a:off x="3608" y="3525"/>
              <a:ext cx="4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32" name="Rectangle 143"/>
            <p:cNvSpPr>
              <a:spLocks noChangeArrowheads="1"/>
            </p:cNvSpPr>
            <p:nvPr/>
          </p:nvSpPr>
          <p:spPr bwMode="auto">
            <a:xfrm>
              <a:off x="3569" y="3525"/>
              <a:ext cx="4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33" name="Rectangle 144"/>
            <p:cNvSpPr>
              <a:spLocks noChangeArrowheads="1"/>
            </p:cNvSpPr>
            <p:nvPr/>
          </p:nvSpPr>
          <p:spPr bwMode="auto">
            <a:xfrm>
              <a:off x="3359" y="3525"/>
              <a:ext cx="6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34" name="Rectangle 145"/>
            <p:cNvSpPr>
              <a:spLocks noChangeArrowheads="1"/>
            </p:cNvSpPr>
            <p:nvPr/>
          </p:nvSpPr>
          <p:spPr bwMode="auto">
            <a:xfrm>
              <a:off x="2528" y="3525"/>
              <a:ext cx="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35" name="Rectangle 146"/>
            <p:cNvSpPr>
              <a:spLocks noChangeArrowheads="1"/>
            </p:cNvSpPr>
            <p:nvPr/>
          </p:nvSpPr>
          <p:spPr bwMode="auto">
            <a:xfrm>
              <a:off x="2312" y="3525"/>
              <a:ext cx="22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i.e.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36" name="Rectangle 147"/>
            <p:cNvSpPr>
              <a:spLocks noChangeArrowheads="1"/>
            </p:cNvSpPr>
            <p:nvPr/>
          </p:nvSpPr>
          <p:spPr bwMode="auto">
            <a:xfrm>
              <a:off x="2177" y="3525"/>
              <a:ext cx="14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37" name="Rectangle 148"/>
            <p:cNvSpPr>
              <a:spLocks noChangeArrowheads="1"/>
            </p:cNvSpPr>
            <p:nvPr/>
          </p:nvSpPr>
          <p:spPr bwMode="auto">
            <a:xfrm>
              <a:off x="2075" y="3525"/>
              <a:ext cx="10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),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38" name="Rectangle 149"/>
            <p:cNvSpPr>
              <a:spLocks noChangeArrowheads="1"/>
            </p:cNvSpPr>
            <p:nvPr/>
          </p:nvSpPr>
          <p:spPr bwMode="auto">
            <a:xfrm>
              <a:off x="1838" y="3525"/>
              <a:ext cx="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39" name="Rectangle 150"/>
            <p:cNvSpPr>
              <a:spLocks noChangeArrowheads="1"/>
            </p:cNvSpPr>
            <p:nvPr/>
          </p:nvSpPr>
          <p:spPr bwMode="auto">
            <a:xfrm>
              <a:off x="1799" y="3525"/>
              <a:ext cx="4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0" name="Rectangle 151"/>
            <p:cNvSpPr>
              <a:spLocks noChangeArrowheads="1"/>
            </p:cNvSpPr>
            <p:nvPr/>
          </p:nvSpPr>
          <p:spPr bwMode="auto">
            <a:xfrm>
              <a:off x="1584" y="3525"/>
              <a:ext cx="6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(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1" name="Rectangle 152"/>
            <p:cNvSpPr>
              <a:spLocks noChangeArrowheads="1"/>
            </p:cNvSpPr>
            <p:nvPr/>
          </p:nvSpPr>
          <p:spPr bwMode="auto">
            <a:xfrm>
              <a:off x="776" y="3525"/>
              <a:ext cx="9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 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2" name="Rectangle 153"/>
            <p:cNvSpPr>
              <a:spLocks noChangeArrowheads="1"/>
            </p:cNvSpPr>
            <p:nvPr/>
          </p:nvSpPr>
          <p:spPr bwMode="auto">
            <a:xfrm>
              <a:off x="3764" y="3644"/>
              <a:ext cx="4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k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3" name="Rectangle 154"/>
            <p:cNvSpPr>
              <a:spLocks noChangeArrowheads="1"/>
            </p:cNvSpPr>
            <p:nvPr/>
          </p:nvSpPr>
          <p:spPr bwMode="auto">
            <a:xfrm>
              <a:off x="3515" y="3644"/>
              <a:ext cx="3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4" name="Rectangle 155"/>
            <p:cNvSpPr>
              <a:spLocks noChangeArrowheads="1"/>
            </p:cNvSpPr>
            <p:nvPr/>
          </p:nvSpPr>
          <p:spPr bwMode="auto">
            <a:xfrm>
              <a:off x="2673" y="3644"/>
              <a:ext cx="7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ik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5" name="Rectangle 156"/>
            <p:cNvSpPr>
              <a:spLocks noChangeArrowheads="1"/>
            </p:cNvSpPr>
            <p:nvPr/>
          </p:nvSpPr>
          <p:spPr bwMode="auto">
            <a:xfrm>
              <a:off x="1993" y="3644"/>
              <a:ext cx="4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k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6" name="Rectangle 157"/>
            <p:cNvSpPr>
              <a:spLocks noChangeArrowheads="1"/>
            </p:cNvSpPr>
            <p:nvPr/>
          </p:nvSpPr>
          <p:spPr bwMode="auto">
            <a:xfrm>
              <a:off x="1745" y="3644"/>
              <a:ext cx="3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7" name="Rectangle 158"/>
            <p:cNvSpPr>
              <a:spLocks noChangeArrowheads="1"/>
            </p:cNvSpPr>
            <p:nvPr/>
          </p:nvSpPr>
          <p:spPr bwMode="auto">
            <a:xfrm>
              <a:off x="970" y="3644"/>
              <a:ext cx="7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ik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8" name="Rectangle 159"/>
            <p:cNvSpPr>
              <a:spLocks noChangeArrowheads="1"/>
            </p:cNvSpPr>
            <p:nvPr/>
          </p:nvSpPr>
          <p:spPr bwMode="auto">
            <a:xfrm>
              <a:off x="3659" y="3525"/>
              <a:ext cx="1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49" name="Rectangle 160"/>
            <p:cNvSpPr>
              <a:spLocks noChangeArrowheads="1"/>
            </p:cNvSpPr>
            <p:nvPr/>
          </p:nvSpPr>
          <p:spPr bwMode="auto">
            <a:xfrm>
              <a:off x="3438" y="3525"/>
              <a:ext cx="7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z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50" name="Rectangle 161"/>
            <p:cNvSpPr>
              <a:spLocks noChangeArrowheads="1"/>
            </p:cNvSpPr>
            <p:nvPr/>
          </p:nvSpPr>
          <p:spPr bwMode="auto">
            <a:xfrm>
              <a:off x="2972" y="3525"/>
              <a:ext cx="36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Corr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51" name="Rectangle 162"/>
            <p:cNvSpPr>
              <a:spLocks noChangeArrowheads="1"/>
            </p:cNvSpPr>
            <p:nvPr/>
          </p:nvSpPr>
          <p:spPr bwMode="auto">
            <a:xfrm>
              <a:off x="1889" y="3525"/>
              <a:ext cx="11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52" name="Rectangle 163"/>
            <p:cNvSpPr>
              <a:spLocks noChangeArrowheads="1"/>
            </p:cNvSpPr>
            <p:nvPr/>
          </p:nvSpPr>
          <p:spPr bwMode="auto">
            <a:xfrm>
              <a:off x="1662" y="3525"/>
              <a:ext cx="8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x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53" name="Rectangle 164"/>
            <p:cNvSpPr>
              <a:spLocks noChangeArrowheads="1"/>
            </p:cNvSpPr>
            <p:nvPr/>
          </p:nvSpPr>
          <p:spPr bwMode="auto">
            <a:xfrm>
              <a:off x="1267" y="3525"/>
              <a:ext cx="30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Cov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54" name="Rectangle 165"/>
            <p:cNvSpPr>
              <a:spLocks noChangeArrowheads="1"/>
            </p:cNvSpPr>
            <p:nvPr/>
          </p:nvSpPr>
          <p:spPr bwMode="auto">
            <a:xfrm>
              <a:off x="2828" y="3503"/>
              <a:ext cx="11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55" name="Rectangle 166"/>
            <p:cNvSpPr>
              <a:spLocks noChangeArrowheads="1"/>
            </p:cNvSpPr>
            <p:nvPr/>
          </p:nvSpPr>
          <p:spPr bwMode="auto">
            <a:xfrm>
              <a:off x="1124" y="3503"/>
              <a:ext cx="10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=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56" name="Rectangle 167"/>
            <p:cNvSpPr>
              <a:spLocks noChangeArrowheads="1"/>
            </p:cNvSpPr>
            <p:nvPr/>
          </p:nvSpPr>
          <p:spPr bwMode="auto">
            <a:xfrm>
              <a:off x="677" y="3503"/>
              <a:ext cx="10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-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57" name="Rectangle 168"/>
            <p:cNvSpPr>
              <a:spLocks noChangeArrowheads="1"/>
            </p:cNvSpPr>
            <p:nvPr/>
          </p:nvSpPr>
          <p:spPr bwMode="auto">
            <a:xfrm>
              <a:off x="2570" y="3503"/>
              <a:ext cx="10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l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58" name="Rectangle 169"/>
            <p:cNvSpPr>
              <a:spLocks noChangeArrowheads="1"/>
            </p:cNvSpPr>
            <p:nvPr/>
          </p:nvSpPr>
          <p:spPr bwMode="auto">
            <a:xfrm>
              <a:off x="866" y="3503"/>
              <a:ext cx="10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l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46795" name="Group 204"/>
          <p:cNvGrpSpPr>
            <a:grpSpLocks/>
          </p:cNvGrpSpPr>
          <p:nvPr/>
        </p:nvGrpSpPr>
        <p:grpSpPr bwMode="auto">
          <a:xfrm>
            <a:off x="855663" y="1319213"/>
            <a:ext cx="1563687" cy="401637"/>
            <a:chOff x="539" y="831"/>
            <a:chExt cx="985" cy="253"/>
          </a:xfrm>
        </p:grpSpPr>
        <p:sp>
          <p:nvSpPr>
            <p:cNvPr id="246815" name="Rectangle 171"/>
            <p:cNvSpPr>
              <a:spLocks noChangeArrowheads="1"/>
            </p:cNvSpPr>
            <p:nvPr/>
          </p:nvSpPr>
          <p:spPr bwMode="auto">
            <a:xfrm>
              <a:off x="1471" y="831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: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16" name="Rectangle 172"/>
            <p:cNvSpPr>
              <a:spLocks noChangeArrowheads="1"/>
            </p:cNvSpPr>
            <p:nvPr/>
          </p:nvSpPr>
          <p:spPr bwMode="auto">
            <a:xfrm>
              <a:off x="1444" y="831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17" name="Rectangle 173"/>
            <p:cNvSpPr>
              <a:spLocks noChangeArrowheads="1"/>
            </p:cNvSpPr>
            <p:nvPr/>
          </p:nvSpPr>
          <p:spPr bwMode="auto">
            <a:xfrm>
              <a:off x="1213" y="831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18" name="Rectangle 174"/>
            <p:cNvSpPr>
              <a:spLocks noChangeArrowheads="1"/>
            </p:cNvSpPr>
            <p:nvPr/>
          </p:nvSpPr>
          <p:spPr bwMode="auto">
            <a:xfrm>
              <a:off x="1177" y="831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19" name="Rectangle 175"/>
            <p:cNvSpPr>
              <a:spLocks noChangeArrowheads="1"/>
            </p:cNvSpPr>
            <p:nvPr/>
          </p:nvSpPr>
          <p:spPr bwMode="auto">
            <a:xfrm>
              <a:off x="971" y="831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0" name="Rectangle 176"/>
            <p:cNvSpPr>
              <a:spLocks noChangeArrowheads="1"/>
            </p:cNvSpPr>
            <p:nvPr/>
          </p:nvSpPr>
          <p:spPr bwMode="auto">
            <a:xfrm>
              <a:off x="935" y="831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1" name="Rectangle 177"/>
            <p:cNvSpPr>
              <a:spLocks noChangeArrowheads="1"/>
            </p:cNvSpPr>
            <p:nvPr/>
          </p:nvSpPr>
          <p:spPr bwMode="auto">
            <a:xfrm>
              <a:off x="722" y="831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2" name="Rectangle 178"/>
            <p:cNvSpPr>
              <a:spLocks noChangeArrowheads="1"/>
            </p:cNvSpPr>
            <p:nvPr/>
          </p:nvSpPr>
          <p:spPr bwMode="auto">
            <a:xfrm>
              <a:off x="686" y="831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3" name="Rectangle 179"/>
            <p:cNvSpPr>
              <a:spLocks noChangeArrowheads="1"/>
            </p:cNvSpPr>
            <p:nvPr/>
          </p:nvSpPr>
          <p:spPr bwMode="auto">
            <a:xfrm>
              <a:off x="866" y="950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4" name="Rectangle 180"/>
            <p:cNvSpPr>
              <a:spLocks noChangeArrowheads="1"/>
            </p:cNvSpPr>
            <p:nvPr/>
          </p:nvSpPr>
          <p:spPr bwMode="auto">
            <a:xfrm>
              <a:off x="625" y="950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5" name="Rectangle 181"/>
            <p:cNvSpPr>
              <a:spLocks noChangeArrowheads="1"/>
            </p:cNvSpPr>
            <p:nvPr/>
          </p:nvSpPr>
          <p:spPr bwMode="auto">
            <a:xfrm>
              <a:off x="1356" y="950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m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6" name="Rectangle 182"/>
            <p:cNvSpPr>
              <a:spLocks noChangeArrowheads="1"/>
            </p:cNvSpPr>
            <p:nvPr/>
          </p:nvSpPr>
          <p:spPr bwMode="auto">
            <a:xfrm>
              <a:off x="1260" y="831"/>
              <a:ext cx="11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7" name="Rectangle 183"/>
            <p:cNvSpPr>
              <a:spLocks noChangeArrowheads="1"/>
            </p:cNvSpPr>
            <p:nvPr/>
          </p:nvSpPr>
          <p:spPr bwMode="auto">
            <a:xfrm>
              <a:off x="769" y="831"/>
              <a:ext cx="11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8" name="Rectangle 184"/>
            <p:cNvSpPr>
              <a:spLocks noChangeArrowheads="1"/>
            </p:cNvSpPr>
            <p:nvPr/>
          </p:nvSpPr>
          <p:spPr bwMode="auto">
            <a:xfrm>
              <a:off x="539" y="831"/>
              <a:ext cx="11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F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29" name="Rectangle 185"/>
            <p:cNvSpPr>
              <a:spLocks noChangeArrowheads="1"/>
            </p:cNvSpPr>
            <p:nvPr/>
          </p:nvSpPr>
          <p:spPr bwMode="auto">
            <a:xfrm>
              <a:off x="996" y="849"/>
              <a:ext cx="19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MT Extra" panose="05050102010205020202" pitchFamily="18" charset="2"/>
                  <a:ea typeface="돋움체" panose="020B0609000101010101" pitchFamily="49" charset="-127"/>
                </a:rPr>
                <a:t>L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246796" name="Group 205"/>
          <p:cNvGrpSpPr>
            <a:grpSpLocks/>
          </p:cNvGrpSpPr>
          <p:nvPr/>
        </p:nvGrpSpPr>
        <p:grpSpPr bwMode="auto">
          <a:xfrm>
            <a:off x="881063" y="1798638"/>
            <a:ext cx="1492250" cy="436562"/>
            <a:chOff x="555" y="1133"/>
            <a:chExt cx="940" cy="275"/>
          </a:xfrm>
        </p:grpSpPr>
        <p:sp>
          <p:nvSpPr>
            <p:cNvPr id="246800" name="Rectangle 187"/>
            <p:cNvSpPr>
              <a:spLocks noChangeArrowheads="1"/>
            </p:cNvSpPr>
            <p:nvPr/>
          </p:nvSpPr>
          <p:spPr bwMode="auto">
            <a:xfrm>
              <a:off x="1442" y="1155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: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01" name="Rectangle 188"/>
            <p:cNvSpPr>
              <a:spLocks noChangeArrowheads="1"/>
            </p:cNvSpPr>
            <p:nvPr/>
          </p:nvSpPr>
          <p:spPr bwMode="auto">
            <a:xfrm>
              <a:off x="1415" y="1155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02" name="Rectangle 189"/>
            <p:cNvSpPr>
              <a:spLocks noChangeArrowheads="1"/>
            </p:cNvSpPr>
            <p:nvPr/>
          </p:nvSpPr>
          <p:spPr bwMode="auto">
            <a:xfrm>
              <a:off x="1209" y="1155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03" name="Rectangle 190"/>
            <p:cNvSpPr>
              <a:spLocks noChangeArrowheads="1"/>
            </p:cNvSpPr>
            <p:nvPr/>
          </p:nvSpPr>
          <p:spPr bwMode="auto">
            <a:xfrm>
              <a:off x="1173" y="1155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04" name="Rectangle 191"/>
            <p:cNvSpPr>
              <a:spLocks noChangeArrowheads="1"/>
            </p:cNvSpPr>
            <p:nvPr/>
          </p:nvSpPr>
          <p:spPr bwMode="auto">
            <a:xfrm>
              <a:off x="967" y="1155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05" name="Rectangle 192"/>
            <p:cNvSpPr>
              <a:spLocks noChangeArrowheads="1"/>
            </p:cNvSpPr>
            <p:nvPr/>
          </p:nvSpPr>
          <p:spPr bwMode="auto">
            <a:xfrm>
              <a:off x="931" y="1155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06" name="Rectangle 193"/>
            <p:cNvSpPr>
              <a:spLocks noChangeArrowheads="1"/>
            </p:cNvSpPr>
            <p:nvPr/>
          </p:nvSpPr>
          <p:spPr bwMode="auto">
            <a:xfrm>
              <a:off x="735" y="1155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 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07" name="Rectangle 194"/>
            <p:cNvSpPr>
              <a:spLocks noChangeArrowheads="1"/>
            </p:cNvSpPr>
            <p:nvPr/>
          </p:nvSpPr>
          <p:spPr bwMode="auto">
            <a:xfrm>
              <a:off x="699" y="1155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,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08" name="Rectangle 195"/>
            <p:cNvSpPr>
              <a:spLocks noChangeArrowheads="1"/>
            </p:cNvSpPr>
            <p:nvPr/>
          </p:nvSpPr>
          <p:spPr bwMode="auto">
            <a:xfrm>
              <a:off x="862" y="1274"/>
              <a:ext cx="5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09" name="Rectangle 196"/>
            <p:cNvSpPr>
              <a:spLocks noChangeArrowheads="1"/>
            </p:cNvSpPr>
            <p:nvPr/>
          </p:nvSpPr>
          <p:spPr bwMode="auto">
            <a:xfrm>
              <a:off x="637" y="1274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10" name="Rectangle 197"/>
            <p:cNvSpPr>
              <a:spLocks noChangeArrowheads="1"/>
            </p:cNvSpPr>
            <p:nvPr/>
          </p:nvSpPr>
          <p:spPr bwMode="auto">
            <a:xfrm>
              <a:off x="1348" y="1274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 i="1">
                  <a:solidFill>
                    <a:schemeClr val="tx1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p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11" name="Rectangle 198"/>
            <p:cNvSpPr>
              <a:spLocks noChangeArrowheads="1"/>
            </p:cNvSpPr>
            <p:nvPr/>
          </p:nvSpPr>
          <p:spPr bwMode="auto">
            <a:xfrm>
              <a:off x="1241" y="1133"/>
              <a:ext cx="8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chemeClr val="tx1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e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12" name="Rectangle 199"/>
            <p:cNvSpPr>
              <a:spLocks noChangeArrowheads="1"/>
            </p:cNvSpPr>
            <p:nvPr/>
          </p:nvSpPr>
          <p:spPr bwMode="auto">
            <a:xfrm>
              <a:off x="768" y="1133"/>
              <a:ext cx="8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chemeClr val="tx1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e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13" name="Rectangle 200"/>
            <p:cNvSpPr>
              <a:spLocks noChangeArrowheads="1"/>
            </p:cNvSpPr>
            <p:nvPr/>
          </p:nvSpPr>
          <p:spPr bwMode="auto">
            <a:xfrm>
              <a:off x="555" y="1133"/>
              <a:ext cx="8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chemeClr val="tx1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e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46814" name="Rectangle 201"/>
            <p:cNvSpPr>
              <a:spLocks noChangeArrowheads="1"/>
            </p:cNvSpPr>
            <p:nvPr/>
          </p:nvSpPr>
          <p:spPr bwMode="auto">
            <a:xfrm>
              <a:off x="992" y="1173"/>
              <a:ext cx="19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chemeClr val="tx1"/>
                  </a:solidFill>
                  <a:latin typeface="MT Extra" panose="05050102010205020202" pitchFamily="18" charset="2"/>
                  <a:ea typeface="돋움체" panose="020B0609000101010101" pitchFamily="49" charset="-127"/>
                </a:rPr>
                <a:t>L</a:t>
              </a:r>
              <a:endParaRPr lang="en-US" altLang="ko-KR" sz="2400" b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sp>
        <p:nvSpPr>
          <p:cNvPr id="246797" name="Text Box 202"/>
          <p:cNvSpPr txBox="1">
            <a:spLocks noChangeArrowheads="1"/>
          </p:cNvSpPr>
          <p:nvPr/>
        </p:nvSpPr>
        <p:spPr bwMode="auto">
          <a:xfrm>
            <a:off x="2514600" y="1268413"/>
            <a:ext cx="426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공통인자 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(common factor)</a:t>
            </a:r>
          </a:p>
        </p:txBody>
      </p:sp>
      <p:sp>
        <p:nvSpPr>
          <p:cNvPr id="246798" name="Text Box 203"/>
          <p:cNvSpPr txBox="1">
            <a:spLocks noChangeArrowheads="1"/>
          </p:cNvSpPr>
          <p:nvPr/>
        </p:nvSpPr>
        <p:spPr bwMode="auto">
          <a:xfrm>
            <a:off x="2514600" y="1822450"/>
            <a:ext cx="426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특수인자 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(specific factor)</a:t>
            </a:r>
          </a:p>
        </p:txBody>
      </p:sp>
      <p:sp>
        <p:nvSpPr>
          <p:cNvPr id="246799" name="Text Box 139"/>
          <p:cNvSpPr txBox="1">
            <a:spLocks noChangeArrowheads="1"/>
          </p:cNvSpPr>
          <p:nvPr/>
        </p:nvSpPr>
        <p:spPr bwMode="auto">
          <a:xfrm>
            <a:off x="6361113" y="5445125"/>
            <a:ext cx="15240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93" tIns="47896" rIns="95793" bIns="47896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dirty="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요인적재</a:t>
            </a:r>
          </a:p>
        </p:txBody>
      </p:sp>
    </p:spTree>
    <p:extLst>
      <p:ext uri="{BB962C8B-B14F-4D97-AF65-F5344CB8AC3E}">
        <p14:creationId xmlns:p14="http://schemas.microsoft.com/office/powerpoint/2010/main" val="3185229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9.2.1 </a:t>
            </a:r>
            <a:r>
              <a:rPr lang="ko-KR" altLang="en-US" dirty="0"/>
              <a:t>데이터 탐색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55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5617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3512" y="1092200"/>
            <a:ext cx="6353175" cy="5105400"/>
          </a:xfrm>
          <a:prstGeom prst="rect">
            <a:avLst/>
          </a:prstGeom>
        </p:spPr>
      </p:pic>
      <p:sp>
        <p:nvSpPr>
          <p:cNvPr id="2519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기술통계량</a:t>
            </a:r>
          </a:p>
        </p:txBody>
      </p:sp>
      <p:sp>
        <p:nvSpPr>
          <p:cNvPr id="25193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4922DEE-7875-4C57-939B-E3D5538449B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5193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5193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789363"/>
            <a:ext cx="2478088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116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측정변수들의 분포에 대한 탐색</a:t>
            </a:r>
          </a:p>
        </p:txBody>
      </p:sp>
      <p:sp>
        <p:nvSpPr>
          <p:cNvPr id="25293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평균 </a:t>
            </a:r>
            <a:r>
              <a:rPr lang="en-US" altLang="ko-KR" dirty="0"/>
              <a:t>(Mean)</a:t>
            </a:r>
          </a:p>
          <a:p>
            <a:pPr marL="611188" lvl="1">
              <a:lnSpc>
                <a:spcPct val="100000"/>
              </a:lnSpc>
            </a:pPr>
            <a:r>
              <a:rPr lang="ko-KR" altLang="en-US" dirty="0" err="1"/>
              <a:t>측청값들이</a:t>
            </a:r>
            <a:r>
              <a:rPr lang="ko-KR" altLang="en-US" dirty="0"/>
              <a:t> 전체적으로 어디에 몰려 있는지를 살펴볼 필요가 있다</a:t>
            </a:r>
            <a:r>
              <a:rPr lang="en-US" altLang="ko-KR" dirty="0"/>
              <a:t>. </a:t>
            </a:r>
            <a:r>
              <a:rPr lang="ko-KR" altLang="en-US" dirty="0"/>
              <a:t>만약 어떤 측정변수의 평균이 너무 높거나 너무 낮다면</a:t>
            </a:r>
            <a:r>
              <a:rPr lang="en-US" altLang="ko-KR" dirty="0"/>
              <a:t>, </a:t>
            </a:r>
            <a:r>
              <a:rPr lang="ko-KR" altLang="en-US" dirty="0"/>
              <a:t>해당 문항의 내용 및 자료가 수집된 대상 등에 대한 종합적 검토를 수행할 필요가 있다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표준편차 </a:t>
            </a:r>
            <a:r>
              <a:rPr lang="en-US" altLang="ko-KR" dirty="0"/>
              <a:t>(Standard Deviation)</a:t>
            </a:r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변이</a:t>
            </a:r>
            <a:r>
              <a:rPr lang="en-US" altLang="ko-KR" dirty="0"/>
              <a:t>(variation)</a:t>
            </a:r>
            <a:r>
              <a:rPr lang="ko-KR" altLang="en-US" dirty="0"/>
              <a:t>를 나타낸다</a:t>
            </a:r>
            <a:r>
              <a:rPr lang="en-US" altLang="ko-KR" dirty="0"/>
              <a:t>. </a:t>
            </a:r>
            <a:r>
              <a:rPr lang="ko-KR" altLang="en-US" dirty="0"/>
              <a:t>표준편차가 너무 크게 나타나면 </a:t>
            </a:r>
            <a:r>
              <a:rPr lang="ko-KR" altLang="en-US" dirty="0" err="1"/>
              <a:t>특이값이</a:t>
            </a:r>
            <a:r>
              <a:rPr lang="ko-KR" altLang="en-US" dirty="0"/>
              <a:t> 존재할 수 있으므로 주의해야 하고</a:t>
            </a:r>
            <a:r>
              <a:rPr lang="en-US" altLang="ko-KR" dirty="0"/>
              <a:t>, </a:t>
            </a:r>
            <a:r>
              <a:rPr lang="ko-KR" altLang="en-US" dirty="0"/>
              <a:t>표준편차가 너무 작게 나타나면 해당 측정변수가 가지고 있는 정보가 많지 않다는 것을 의미하므로 그러한 이유를 파악해 보아야 한다</a:t>
            </a:r>
            <a:r>
              <a:rPr lang="en-US" altLang="ko-KR" dirty="0"/>
              <a:t>. </a:t>
            </a:r>
            <a:r>
              <a:rPr lang="ko-KR" altLang="en-US" dirty="0"/>
              <a:t>이러한 과정에서 각 </a:t>
            </a:r>
            <a:r>
              <a:rPr lang="ko-KR" altLang="en-US" dirty="0" err="1"/>
              <a:t>변수별</a:t>
            </a:r>
            <a:r>
              <a:rPr lang="ko-KR" altLang="en-US" dirty="0"/>
              <a:t> </a:t>
            </a:r>
            <a:r>
              <a:rPr lang="ko-KR" altLang="en-US" dirty="0" err="1"/>
              <a:t>빈도표나</a:t>
            </a:r>
            <a:r>
              <a:rPr lang="ko-KR" altLang="en-US" dirty="0"/>
              <a:t> </a:t>
            </a:r>
            <a:r>
              <a:rPr lang="ko-KR" altLang="en-US" dirty="0" err="1"/>
              <a:t>히스트그램을</a:t>
            </a:r>
            <a:r>
              <a:rPr lang="ko-KR" altLang="en-US" dirty="0"/>
              <a:t> 이용하여 분포를 살펴보는 것은 매우 추천된다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왜도 </a:t>
            </a:r>
            <a:r>
              <a:rPr lang="en-US" altLang="ko-KR" dirty="0"/>
              <a:t>(Skewness),</a:t>
            </a:r>
            <a:r>
              <a:rPr lang="ko-KR" altLang="en-US" dirty="0"/>
              <a:t> 첨도 </a:t>
            </a:r>
            <a:r>
              <a:rPr lang="en-US" altLang="ko-KR" dirty="0"/>
              <a:t>(Kurtosis)</a:t>
            </a:r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정규분포와 유의하게 다른가를 검토하기 위해서는 </a:t>
            </a:r>
            <a:r>
              <a:rPr lang="ko-KR" altLang="en-US" dirty="0" err="1"/>
              <a:t>표준화값</a:t>
            </a:r>
            <a:r>
              <a:rPr lang="en-US" altLang="ko-KR" dirty="0"/>
              <a:t>(standardized score, z-score)</a:t>
            </a:r>
            <a:r>
              <a:rPr lang="ko-KR" altLang="en-US" dirty="0"/>
              <a:t>을 계산하여야 한다</a:t>
            </a:r>
            <a:r>
              <a:rPr lang="en-US" altLang="ko-KR" dirty="0"/>
              <a:t>. </a:t>
            </a:r>
            <a:r>
              <a:rPr lang="ko-KR" altLang="en-US" dirty="0" err="1"/>
              <a:t>표준화값에</a:t>
            </a:r>
            <a:r>
              <a:rPr lang="ko-KR" altLang="en-US" dirty="0"/>
              <a:t> 대한 기준은 유의수준 </a:t>
            </a:r>
            <a:r>
              <a:rPr lang="en-US" altLang="ko-KR" dirty="0"/>
              <a:t>10% </a:t>
            </a:r>
            <a:r>
              <a:rPr lang="ko-KR" altLang="en-US" dirty="0"/>
              <a:t>하에서 </a:t>
            </a:r>
            <a:r>
              <a:rPr lang="en-US" altLang="ko-KR" dirty="0"/>
              <a:t>1.65, </a:t>
            </a:r>
            <a:r>
              <a:rPr lang="ko-KR" altLang="en-US" dirty="0"/>
              <a:t>유의수준 </a:t>
            </a:r>
            <a:r>
              <a:rPr lang="en-US" altLang="ko-KR" dirty="0"/>
              <a:t>5% </a:t>
            </a:r>
            <a:r>
              <a:rPr lang="ko-KR" altLang="en-US" dirty="0"/>
              <a:t>하에서 </a:t>
            </a:r>
            <a:r>
              <a:rPr lang="en-US" altLang="ko-KR" dirty="0"/>
              <a:t>1.96, </a:t>
            </a:r>
            <a:r>
              <a:rPr lang="ko-KR" altLang="en-US" dirty="0"/>
              <a:t>유의수준 </a:t>
            </a:r>
            <a:r>
              <a:rPr lang="en-US" altLang="ko-KR" dirty="0"/>
              <a:t>1% </a:t>
            </a:r>
            <a:r>
              <a:rPr lang="ko-KR" altLang="en-US" dirty="0"/>
              <a:t>하에서 </a:t>
            </a:r>
            <a:r>
              <a:rPr lang="en-US" altLang="ko-KR" dirty="0"/>
              <a:t>2.58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25293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1EBA9D5-2951-43CE-99FC-8979AD983BC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26136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... </a:t>
            </a:r>
            <a:r>
              <a:rPr lang="ko-KR" altLang="en-US" dirty="0"/>
              <a:t>측정변수들의 분포에 대한 탐색</a:t>
            </a:r>
          </a:p>
        </p:txBody>
      </p:sp>
      <p:sp>
        <p:nvSpPr>
          <p:cNvPr id="25395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왜도</a:t>
            </a:r>
            <a:r>
              <a:rPr lang="en-US" altLang="ko-KR"/>
              <a:t>,</a:t>
            </a:r>
            <a:r>
              <a:rPr lang="ko-KR" altLang="en-US"/>
              <a:t> 첨도의 표준화값</a:t>
            </a:r>
            <a:endParaRPr lang="en-US" altLang="ko-KR"/>
          </a:p>
          <a:p>
            <a:pPr marL="611188" lvl="1"/>
            <a:r>
              <a:rPr lang="en-US" altLang="ko-KR"/>
              <a:t>SPSS</a:t>
            </a:r>
            <a:r>
              <a:rPr lang="ko-KR" altLang="en-US"/>
              <a:t>를 사용하는 경우 왜도</a:t>
            </a:r>
            <a:r>
              <a:rPr lang="en-US" altLang="ko-KR"/>
              <a:t>(</a:t>
            </a:r>
            <a:r>
              <a:rPr lang="ko-KR" altLang="en-US"/>
              <a:t>첨도</a:t>
            </a:r>
            <a:r>
              <a:rPr lang="en-US" altLang="ko-KR"/>
              <a:t>)</a:t>
            </a:r>
            <a:r>
              <a:rPr lang="ko-KR" altLang="en-US"/>
              <a:t>를 그의 표준오차</a:t>
            </a:r>
            <a:r>
              <a:rPr lang="en-US" altLang="ko-KR"/>
              <a:t>(standardized error)</a:t>
            </a:r>
            <a:r>
              <a:rPr lang="ko-KR" altLang="en-US"/>
              <a:t>로 나누어 산출할 수 있으며</a:t>
            </a:r>
            <a:r>
              <a:rPr lang="en-US" altLang="ko-KR"/>
              <a:t>, LISREL</a:t>
            </a:r>
            <a:r>
              <a:rPr lang="ko-KR" altLang="en-US"/>
              <a:t>의 </a:t>
            </a:r>
            <a:r>
              <a:rPr lang="en-US" altLang="ko-KR"/>
              <a:t>PRELIS </a:t>
            </a:r>
            <a:r>
              <a:rPr lang="ko-KR" altLang="en-US"/>
              <a:t>소프트웨어에서는 </a:t>
            </a:r>
            <a:r>
              <a:rPr lang="en-US" altLang="ko-KR"/>
              <a:t>Z-Score</a:t>
            </a:r>
            <a:r>
              <a:rPr lang="ko-KR" altLang="en-US"/>
              <a:t>라는 이름으로</a:t>
            </a:r>
            <a:r>
              <a:rPr lang="en-US" altLang="ko-KR"/>
              <a:t>, AMOS </a:t>
            </a:r>
            <a:r>
              <a:rPr lang="ko-KR" altLang="en-US"/>
              <a:t>소프트웨어에서는 </a:t>
            </a:r>
            <a:r>
              <a:rPr lang="en-US" altLang="ko-KR"/>
              <a:t>CR(critical ratio)</a:t>
            </a:r>
            <a:r>
              <a:rPr lang="ko-KR" altLang="en-US"/>
              <a:t>이라는 이름으로 출력된다</a:t>
            </a:r>
            <a:r>
              <a:rPr lang="en-US" altLang="ko-KR"/>
              <a:t>.</a:t>
            </a:r>
          </a:p>
          <a:p>
            <a:pPr marL="611188" lvl="1"/>
            <a:endParaRPr lang="en-US" altLang="ko-KR"/>
          </a:p>
          <a:p>
            <a:r>
              <a:rPr lang="en-US" altLang="ko-KR"/>
              <a:t>SPSS</a:t>
            </a:r>
            <a:r>
              <a:rPr lang="ko-KR" altLang="en-US"/>
              <a:t> </a:t>
            </a:r>
            <a:r>
              <a:rPr lang="en-US" altLang="ko-KR"/>
              <a:t>“</a:t>
            </a:r>
            <a:r>
              <a:rPr lang="ko-KR" altLang="en-US"/>
              <a:t>데이터 탐색</a:t>
            </a:r>
            <a:r>
              <a:rPr lang="en-US" altLang="ko-KR"/>
              <a:t>(E)”</a:t>
            </a:r>
            <a:r>
              <a:rPr lang="ko-KR" altLang="en-US"/>
              <a:t> 메뉴의 결과</a:t>
            </a:r>
            <a:endParaRPr lang="en-US" altLang="ko-KR"/>
          </a:p>
          <a:p>
            <a:pPr marL="611188" lvl="1"/>
            <a:endParaRPr lang="ko-KR" altLang="en-US"/>
          </a:p>
          <a:p>
            <a:pPr marL="611188" lvl="1"/>
            <a:endParaRPr lang="ko-KR" altLang="en-US"/>
          </a:p>
          <a:p>
            <a:endParaRPr lang="ko-KR" altLang="en-US"/>
          </a:p>
        </p:txBody>
      </p:sp>
      <p:sp>
        <p:nvSpPr>
          <p:cNvPr id="25395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E48FF73-C4BE-4C95-863A-A2248DDAE3C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539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249613"/>
            <a:ext cx="4621213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253958" name="TextBox 5"/>
          <p:cNvSpPr txBox="1">
            <a:spLocks noChangeArrowheads="1"/>
          </p:cNvSpPr>
          <p:nvPr/>
        </p:nvSpPr>
        <p:spPr bwMode="auto">
          <a:xfrm>
            <a:off x="6227763" y="4645025"/>
            <a:ext cx="2808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FF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왜도의 표준화값</a:t>
            </a:r>
            <a:endParaRPr lang="en-US" altLang="ko-KR" sz="1600">
              <a:solidFill>
                <a:srgbClr val="FF33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FF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 -0.763/0.184 = - 4.15</a:t>
            </a:r>
            <a:endParaRPr lang="ko-KR" altLang="en-US" sz="1600">
              <a:solidFill>
                <a:srgbClr val="FF33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53959" name="TextBox 6"/>
          <p:cNvSpPr txBox="1">
            <a:spLocks noChangeArrowheads="1"/>
          </p:cNvSpPr>
          <p:nvPr/>
        </p:nvSpPr>
        <p:spPr bwMode="auto">
          <a:xfrm>
            <a:off x="6372225" y="5508625"/>
            <a:ext cx="23034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600">
                <a:solidFill>
                  <a:srgbClr val="FF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첨도의 표준화값</a:t>
            </a:r>
            <a:endParaRPr lang="en-US" altLang="ko-KR" sz="1600">
              <a:solidFill>
                <a:srgbClr val="FF33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FF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 0.366/0.365 = 1.00</a:t>
            </a:r>
            <a:endParaRPr lang="ko-KR" altLang="en-US" sz="1600">
              <a:solidFill>
                <a:srgbClr val="FF33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53960" name="직선 화살표 연결선 8"/>
          <p:cNvCxnSpPr>
            <a:cxnSpLocks noChangeShapeType="1"/>
            <a:endCxn id="253958" idx="1"/>
          </p:cNvCxnSpPr>
          <p:nvPr/>
        </p:nvCxnSpPr>
        <p:spPr bwMode="auto">
          <a:xfrm flipV="1">
            <a:off x="5795963" y="4937125"/>
            <a:ext cx="431800" cy="795338"/>
          </a:xfrm>
          <a:prstGeom prst="straightConnector1">
            <a:avLst/>
          </a:prstGeom>
          <a:noFill/>
          <a:ln w="19050" cap="rnd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3961" name="직선 화살표 연결선 9"/>
          <p:cNvCxnSpPr>
            <a:cxnSpLocks noChangeShapeType="1"/>
            <a:endCxn id="253959" idx="1"/>
          </p:cNvCxnSpPr>
          <p:nvPr/>
        </p:nvCxnSpPr>
        <p:spPr bwMode="auto">
          <a:xfrm flipV="1">
            <a:off x="5795963" y="5800725"/>
            <a:ext cx="576262" cy="149225"/>
          </a:xfrm>
          <a:prstGeom prst="straightConnector1">
            <a:avLst/>
          </a:prstGeom>
          <a:noFill/>
          <a:ln w="19050" cap="rnd" algn="ctr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50667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상관계수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9187" y="1425575"/>
            <a:ext cx="6981825" cy="44386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59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6232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직접효과</a:t>
            </a:r>
            <a:r>
              <a:rPr lang="en-US" altLang="ko-KR"/>
              <a:t>, </a:t>
            </a:r>
            <a:r>
              <a:rPr lang="ko-KR" altLang="en-US"/>
              <a:t>간접효과</a:t>
            </a:r>
            <a:r>
              <a:rPr lang="en-US" altLang="ko-KR"/>
              <a:t>, </a:t>
            </a:r>
            <a:r>
              <a:rPr lang="ko-KR" altLang="en-US"/>
              <a:t>총효과</a:t>
            </a:r>
          </a:p>
        </p:txBody>
      </p:sp>
      <p:pic>
        <p:nvPicPr>
          <p:cNvPr id="19149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9650" y="1292225"/>
            <a:ext cx="7200900" cy="4705350"/>
          </a:xfrm>
        </p:spPr>
      </p:pic>
      <p:sp>
        <p:nvSpPr>
          <p:cNvPr id="19149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4C0D294-8547-411C-AF69-18315712F07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75138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상관계수에 대한 탐색</a:t>
            </a:r>
          </a:p>
        </p:txBody>
      </p:sp>
      <p:sp>
        <p:nvSpPr>
          <p:cNvPr id="25497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상관계수는 요인분석의 직접적인 대상이 되므로 주의 깊게 살펴 볼 필요가 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너무 낮은 상관성은 해당 변수가 요인분석에 적합하지 않음을 나타낼 수 있으므로 이에 대한 검토가 필요하다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각 측정변수는 같은 요인으로 묶일 것으로 기대되는 변수 그룹들과 상대적으로 높은 상관계수를 가져야 한다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altLang="ko-KR" sz="1800" dirty="0" err="1">
                <a:solidFill>
                  <a:schemeClr val="tx1"/>
                </a:solidFill>
              </a:rPr>
              <a:t>Tabachnick</a:t>
            </a:r>
            <a:r>
              <a:rPr lang="ko-KR" altLang="en-US" sz="1800" dirty="0">
                <a:solidFill>
                  <a:schemeClr val="tx1"/>
                </a:solidFill>
              </a:rPr>
              <a:t>과 </a:t>
            </a:r>
            <a:r>
              <a:rPr lang="en-US" altLang="ko-KR" sz="1800" dirty="0" err="1">
                <a:solidFill>
                  <a:schemeClr val="tx1"/>
                </a:solidFill>
              </a:rPr>
              <a:t>Fidell</a:t>
            </a:r>
            <a:r>
              <a:rPr lang="en-US" altLang="ko-KR" sz="1800" dirty="0">
                <a:solidFill>
                  <a:schemeClr val="tx1"/>
                </a:solidFill>
              </a:rPr>
              <a:t> (2007): 0.3</a:t>
            </a:r>
            <a:r>
              <a:rPr lang="ko-KR" altLang="en-US" sz="1800" dirty="0">
                <a:solidFill>
                  <a:schemeClr val="tx1"/>
                </a:solidFill>
              </a:rPr>
              <a:t>을 기준으로 크기를 살펴볼 것을 추천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Hair </a:t>
            </a:r>
            <a:r>
              <a:rPr lang="ko-KR" altLang="en-US" sz="1800" dirty="0">
                <a:solidFill>
                  <a:schemeClr val="tx1"/>
                </a:solidFill>
              </a:rPr>
              <a:t>등</a:t>
            </a:r>
            <a:r>
              <a:rPr lang="en-US" altLang="ko-KR" sz="1800" dirty="0">
                <a:solidFill>
                  <a:schemeClr val="tx1"/>
                </a:solidFill>
              </a:rPr>
              <a:t>(1995):</a:t>
            </a:r>
            <a:r>
              <a:rPr lang="ko-KR" altLang="en-US" sz="1800" dirty="0">
                <a:solidFill>
                  <a:schemeClr val="tx1"/>
                </a:solidFill>
              </a:rPr>
              <a:t> 상관계수가 </a:t>
            </a:r>
            <a:r>
              <a:rPr lang="en-US" altLang="ko-KR" sz="1800" dirty="0">
                <a:solidFill>
                  <a:schemeClr val="tx1"/>
                </a:solidFill>
              </a:rPr>
              <a:t>±0.3</a:t>
            </a:r>
            <a:r>
              <a:rPr lang="ko-KR" altLang="en-US" sz="1800" dirty="0">
                <a:solidFill>
                  <a:schemeClr val="tx1"/>
                </a:solidFill>
              </a:rPr>
              <a:t>일 때 최소한도의</a:t>
            </a:r>
            <a:r>
              <a:rPr lang="en-US" altLang="ko-KR" sz="1800" dirty="0">
                <a:solidFill>
                  <a:schemeClr val="tx1"/>
                </a:solidFill>
              </a:rPr>
              <a:t>, ±0.4</a:t>
            </a:r>
            <a:r>
              <a:rPr lang="ko-KR" altLang="en-US" sz="1800" dirty="0">
                <a:solidFill>
                  <a:schemeClr val="tx1"/>
                </a:solidFill>
              </a:rPr>
              <a:t>일 때 중요한</a:t>
            </a:r>
            <a:r>
              <a:rPr lang="en-US" altLang="ko-KR" sz="1800" dirty="0">
                <a:solidFill>
                  <a:schemeClr val="tx1"/>
                </a:solidFill>
              </a:rPr>
              <a:t>, ±0.5</a:t>
            </a:r>
            <a:r>
              <a:rPr lang="ko-KR" altLang="en-US" sz="1800" dirty="0">
                <a:solidFill>
                  <a:schemeClr val="tx1"/>
                </a:solidFill>
              </a:rPr>
              <a:t>일 때 실제적으로 유의한 정도라고 분류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상관계수가 너무 커서 절대값이 </a:t>
            </a:r>
            <a:r>
              <a:rPr lang="en-US" altLang="ko-KR" sz="1800" dirty="0">
                <a:solidFill>
                  <a:schemeClr val="tx1"/>
                </a:solidFill>
              </a:rPr>
              <a:t>1</a:t>
            </a:r>
            <a:r>
              <a:rPr lang="ko-KR" altLang="en-US" sz="1800" dirty="0">
                <a:solidFill>
                  <a:schemeClr val="tx1"/>
                </a:solidFill>
              </a:rPr>
              <a:t>에 가까운지도 살펴보아야 한다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어떤 두 측정변수의 상관계수가 </a:t>
            </a:r>
            <a:r>
              <a:rPr lang="en-US" altLang="ko-KR" sz="1800" dirty="0">
                <a:solidFill>
                  <a:schemeClr val="tx1"/>
                </a:solidFill>
              </a:rPr>
              <a:t>1</a:t>
            </a:r>
            <a:r>
              <a:rPr lang="ko-KR" altLang="en-US" sz="1800" dirty="0">
                <a:solidFill>
                  <a:schemeClr val="tx1"/>
                </a:solidFill>
              </a:rPr>
              <a:t>에 가까우면 이는 두 변수가 거의 동일한 의미이거나 같은 정보를 가지고 있다는 것을 나타낼 수 있기 때문이다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분석대상이 되는 측정변수들이 매우 많을 경우에는 사전에 상관계수를 살펴보는 작업이 거의 현실적으로 쉽지 않을 수 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이런 경우는 먼저 요인분석을 수행한 후 그 결과를 살펴보는 과정에서 이상한 현상이 발견되는 측정변수에 대하여 평균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표준편차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상관계수 등을 살펴보는 것도 좋은 전략이라 할 수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549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899C70D-4E21-4884-9412-D65F0E6A403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12549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KMO </a:t>
            </a:r>
            <a:r>
              <a:rPr lang="ko-KR" altLang="en-US"/>
              <a:t>표본적합성 측도와 </a:t>
            </a:r>
            <a:r>
              <a:rPr lang="en-US" altLang="ko-KR"/>
              <a:t>Bartlett</a:t>
            </a:r>
            <a:r>
              <a:rPr lang="ko-KR" altLang="en-US"/>
              <a:t>의 구형성 검정</a:t>
            </a:r>
          </a:p>
        </p:txBody>
      </p:sp>
      <p:sp>
        <p:nvSpPr>
          <p:cNvPr id="25907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/>
              <a:t>Kaiser-Meyer-Olkin</a:t>
            </a:r>
            <a:r>
              <a:rPr lang="ko-KR" altLang="en-US" dirty="0"/>
              <a:t>의 표본적합성 측도</a:t>
            </a:r>
            <a:endParaRPr lang="en-US" altLang="ko-KR" dirty="0"/>
          </a:p>
          <a:p>
            <a:pPr marL="611188" lvl="1">
              <a:lnSpc>
                <a:spcPct val="90000"/>
              </a:lnSpc>
            </a:pPr>
            <a:r>
              <a:rPr lang="ko-KR" altLang="en-US" dirty="0"/>
              <a:t>관측된 상관계수들의 값과 편상관계수들의 값을 비교하는 지수로서</a:t>
            </a:r>
            <a:r>
              <a:rPr lang="en-US" altLang="ko-KR" dirty="0"/>
              <a:t>, </a:t>
            </a:r>
            <a:r>
              <a:rPr lang="ko-KR" altLang="en-US" dirty="0"/>
              <a:t>이 값이 클수록 측정변수들 저변에 공통적인 잠재요인이 존재함을 나타낸다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90000"/>
              </a:lnSpc>
            </a:pPr>
            <a:r>
              <a:rPr lang="en-US" altLang="ko-KR" dirty="0"/>
              <a:t>Kaiser (1974): 0.90</a:t>
            </a:r>
            <a:r>
              <a:rPr lang="ko-KR" altLang="en-US" dirty="0"/>
              <a:t>보다 큰 경우를 훌륭한</a:t>
            </a:r>
            <a:r>
              <a:rPr lang="en-US" altLang="ko-KR" dirty="0"/>
              <a:t>, 0.80∼0.89</a:t>
            </a:r>
            <a:r>
              <a:rPr lang="ko-KR" altLang="en-US" dirty="0"/>
              <a:t>인 경우를 가치 있는</a:t>
            </a:r>
            <a:r>
              <a:rPr lang="en-US" altLang="ko-KR" dirty="0"/>
              <a:t>, 0.70∼0.79</a:t>
            </a:r>
            <a:r>
              <a:rPr lang="ko-KR" altLang="en-US" dirty="0"/>
              <a:t>인 경우를 중급의</a:t>
            </a:r>
            <a:r>
              <a:rPr lang="en-US" altLang="ko-KR" dirty="0"/>
              <a:t>, 0.60∼0.69</a:t>
            </a:r>
            <a:r>
              <a:rPr lang="ko-KR" altLang="en-US" dirty="0"/>
              <a:t>인 경우를 평범한</a:t>
            </a:r>
            <a:r>
              <a:rPr lang="en-US" altLang="ko-KR" dirty="0"/>
              <a:t>, 0.50∼0.59</a:t>
            </a:r>
            <a:r>
              <a:rPr lang="ko-KR" altLang="en-US" dirty="0"/>
              <a:t>인 경우를 빈약한</a:t>
            </a:r>
            <a:r>
              <a:rPr lang="en-US" altLang="ko-KR" dirty="0"/>
              <a:t>, 0.5 </a:t>
            </a:r>
            <a:r>
              <a:rPr lang="ko-KR" altLang="en-US" dirty="0"/>
              <a:t>이하를 받아들이기 힘든</a:t>
            </a:r>
            <a:r>
              <a:rPr lang="en-US" altLang="ko-KR" dirty="0"/>
              <a:t> </a:t>
            </a:r>
            <a:r>
              <a:rPr lang="ko-KR" altLang="en-US" dirty="0"/>
              <a:t>경우로 분류하였다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 측도의 값이 적으면 요인분석을 위한 변수들의 선정이 좋지 못함을 나타낸다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90000"/>
              </a:lnSpc>
            </a:pPr>
            <a:r>
              <a:rPr lang="en-US" altLang="ko-KR" dirty="0"/>
              <a:t>Bartlett</a:t>
            </a:r>
            <a:r>
              <a:rPr lang="ko-KR" altLang="en-US" dirty="0"/>
              <a:t>의 </a:t>
            </a:r>
            <a:r>
              <a:rPr lang="ko-KR" altLang="en-US" dirty="0" err="1"/>
              <a:t>구형성</a:t>
            </a:r>
            <a:r>
              <a:rPr lang="en-US" altLang="ko-KR" dirty="0"/>
              <a:t>(sphericity) </a:t>
            </a:r>
            <a:r>
              <a:rPr lang="ko-KR" altLang="en-US" dirty="0"/>
              <a:t>검정</a:t>
            </a:r>
            <a:endParaRPr lang="en-US" altLang="ko-KR" dirty="0"/>
          </a:p>
          <a:p>
            <a:pPr marL="611188" lvl="1">
              <a:lnSpc>
                <a:spcPct val="90000"/>
              </a:lnSpc>
            </a:pPr>
            <a:r>
              <a:rPr lang="en-US" altLang="ko-KR" dirty="0"/>
              <a:t>"</a:t>
            </a:r>
            <a:r>
              <a:rPr lang="ko-KR" altLang="en-US" dirty="0"/>
              <a:t>상관계수 행렬이 단위행렬이다</a:t>
            </a:r>
            <a:r>
              <a:rPr lang="en-US" altLang="ko-KR" dirty="0"/>
              <a:t>."</a:t>
            </a:r>
            <a:r>
              <a:rPr lang="ko-KR" altLang="en-US" dirty="0"/>
              <a:t>라는 </a:t>
            </a:r>
            <a:r>
              <a:rPr lang="ko-KR" altLang="en-US" dirty="0" err="1"/>
              <a:t>귀무가설을</a:t>
            </a:r>
            <a:r>
              <a:rPr lang="ko-KR" altLang="en-US" dirty="0"/>
              <a:t> 기각할 수 있는지를 검정하는 것이다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“</a:t>
            </a:r>
            <a:r>
              <a:rPr lang="ko-KR" altLang="en-US" dirty="0" err="1"/>
              <a:t>귀무가설</a:t>
            </a:r>
            <a:r>
              <a:rPr lang="en-US" altLang="ko-KR" dirty="0"/>
              <a:t>: </a:t>
            </a:r>
            <a:r>
              <a:rPr lang="ko-KR" altLang="en-US" dirty="0"/>
              <a:t>공통요인이 존재하지 않는다</a:t>
            </a:r>
            <a:r>
              <a:rPr lang="en-US" altLang="ko-KR" dirty="0"/>
              <a:t>.”</a:t>
            </a:r>
            <a:r>
              <a:rPr lang="ko-KR" altLang="en-US" dirty="0"/>
              <a:t>와 “대립가설</a:t>
            </a:r>
            <a:r>
              <a:rPr lang="en-US" altLang="ko-KR" dirty="0"/>
              <a:t>: </a:t>
            </a:r>
            <a:r>
              <a:rPr lang="ko-KR" altLang="en-US" dirty="0"/>
              <a:t>공통요인이 존재한다</a:t>
            </a:r>
            <a:r>
              <a:rPr lang="en-US" altLang="ko-KR" dirty="0"/>
              <a:t>.”</a:t>
            </a:r>
            <a:r>
              <a:rPr lang="ko-KR" altLang="en-US" dirty="0"/>
              <a:t>를 대상으로 검정을 실시하는 것이다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Bartlett </a:t>
            </a:r>
            <a:r>
              <a:rPr lang="ko-KR" altLang="en-US" dirty="0"/>
              <a:t>검정의 </a:t>
            </a:r>
            <a:r>
              <a:rPr lang="en-US" altLang="ko-KR" dirty="0"/>
              <a:t>-</a:t>
            </a:r>
            <a:r>
              <a:rPr lang="ko-KR" altLang="en-US" dirty="0"/>
              <a:t>값이 유의수준</a:t>
            </a:r>
            <a:r>
              <a:rPr lang="en-US" altLang="ko-KR" dirty="0"/>
              <a:t>(</a:t>
            </a:r>
            <a:r>
              <a:rPr lang="ko-KR" altLang="en-US" dirty="0"/>
              <a:t>예컨대</a:t>
            </a:r>
            <a:r>
              <a:rPr lang="en-US" altLang="ko-KR" dirty="0"/>
              <a:t>, 0.05)</a:t>
            </a:r>
            <a:r>
              <a:rPr lang="ko-KR" altLang="en-US" dirty="0"/>
              <a:t>보다 작아서 </a:t>
            </a:r>
            <a:r>
              <a:rPr lang="ko-KR" altLang="en-US" dirty="0" err="1"/>
              <a:t>귀무가설이</a:t>
            </a:r>
            <a:r>
              <a:rPr lang="ko-KR" altLang="en-US" dirty="0"/>
              <a:t> 기각되어야 그 자료에 요인분석을 실시할 가치가 있음을 나타낸다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90000"/>
              </a:lnSpc>
            </a:pPr>
            <a:endParaRPr lang="ko-KR" altLang="en-US" dirty="0"/>
          </a:p>
        </p:txBody>
      </p:sp>
      <p:sp>
        <p:nvSpPr>
          <p:cNvPr id="2590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12F4576-B875-4114-9F58-24D17BA7A8E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5229200"/>
            <a:ext cx="3429000" cy="12668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389745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요인분석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의 대화상자들</a:t>
            </a:r>
            <a:r>
              <a:rPr lang="en-US" altLang="ko-KR">
                <a:cs typeface="Times New Roman" panose="02020603050405020304" pitchFamily="18" charset="0"/>
              </a:rPr>
              <a:t> </a:t>
            </a:r>
            <a:endParaRPr lang="ko-KR" altLang="en-US">
              <a:cs typeface="Times New Roman" panose="02020603050405020304" pitchFamily="18" charset="0"/>
            </a:endParaRPr>
          </a:p>
        </p:txBody>
      </p:sp>
      <p:sp>
        <p:nvSpPr>
          <p:cNvPr id="25805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68C7560-197B-4B42-92D0-3664097C348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5805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9813"/>
            <a:ext cx="2170113" cy="2460625"/>
          </a:xfrm>
          <a:prstGeom prst="rect">
            <a:avLst/>
          </a:prstGeom>
          <a:noFill/>
          <a:ln w="25400" cap="rnd" algn="ctr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039813"/>
            <a:ext cx="3603625" cy="3181350"/>
          </a:xfrm>
          <a:prstGeom prst="rect">
            <a:avLst/>
          </a:prstGeom>
          <a:noFill/>
          <a:ln w="25400" cap="rnd" algn="ctr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4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678238"/>
            <a:ext cx="2298700" cy="2559050"/>
          </a:xfrm>
          <a:prstGeom prst="rect">
            <a:avLst/>
          </a:prstGeom>
          <a:noFill/>
          <a:ln w="25400" cap="rnd" algn="ctr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055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644900"/>
            <a:ext cx="2105025" cy="2525713"/>
          </a:xfrm>
          <a:prstGeom prst="rect">
            <a:avLst/>
          </a:prstGeom>
          <a:noFill/>
          <a:ln w="25400" cap="rnd" algn="ctr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17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9.2.2 </a:t>
            </a:r>
            <a:r>
              <a:rPr lang="ko-KR" altLang="en-US" dirty="0"/>
              <a:t>요인의 개수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24744"/>
            <a:ext cx="7696200" cy="504056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63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739906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≪참조≫</a:t>
            </a:r>
            <a:r>
              <a:rPr lang="en-US" altLang="ko-KR"/>
              <a:t> </a:t>
            </a:r>
            <a:r>
              <a:rPr lang="ko-KR" altLang="en-US"/>
              <a:t>고유값</a:t>
            </a:r>
            <a:r>
              <a:rPr lang="en-US" altLang="ko-KR"/>
              <a:t>(eigenvalue),</a:t>
            </a:r>
            <a:r>
              <a:rPr lang="ko-KR" altLang="en-US"/>
              <a:t> 고유벡터</a:t>
            </a:r>
            <a:r>
              <a:rPr lang="en-US" altLang="ko-KR"/>
              <a:t>(eigenvector)</a:t>
            </a:r>
            <a:endParaRPr lang="ko-KR" altLang="en-US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1193800" y="1052513"/>
          <a:ext cx="6473825" cy="4824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44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rgbClr val="042DFC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42DFC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P1</a:t>
                      </a:r>
                      <a:endParaRPr lang="ko-KR" altLang="en-US" sz="1800" dirty="0">
                        <a:solidFill>
                          <a:srgbClr val="042DFC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42DFC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P2</a:t>
                      </a:r>
                      <a:endParaRPr lang="ko-KR" altLang="en-US" sz="1800" dirty="0">
                        <a:solidFill>
                          <a:srgbClr val="042DFC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42DFC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P3</a:t>
                      </a:r>
                      <a:endParaRPr lang="ko-KR" altLang="en-US" sz="1800" dirty="0">
                        <a:solidFill>
                          <a:srgbClr val="042DFC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042DFC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P4</a:t>
                      </a:r>
                      <a:endParaRPr lang="ko-KR" altLang="en-US" sz="1800" dirty="0">
                        <a:solidFill>
                          <a:srgbClr val="042DFC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0.82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0.16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0.55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0.41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0.65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0.26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0.64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0.44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0.47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0.06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0.63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0.30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0.27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0.64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0.08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합계</a:t>
                      </a: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2.68</a:t>
                      </a:r>
                      <a:endParaRPr lang="ko-KR" altLang="en-US" sz="1800" dirty="0">
                        <a:solidFill>
                          <a:srgbClr val="1717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2.31</a:t>
                      </a:r>
                      <a:endParaRPr lang="ko-KR" altLang="en-US" sz="1800" dirty="0">
                        <a:solidFill>
                          <a:srgbClr val="1717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1.93</a:t>
                      </a:r>
                      <a:endParaRPr lang="ko-KR" altLang="en-US" sz="1800" dirty="0">
                        <a:solidFill>
                          <a:srgbClr val="1717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lang="ko-KR" altLang="en-US" sz="1800" dirty="0">
                        <a:solidFill>
                          <a:srgbClr val="1717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2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%</a:t>
                      </a:r>
                      <a:endParaRPr lang="ko-KR" altLang="en-US" sz="1800" dirty="0">
                        <a:solidFill>
                          <a:srgbClr val="1717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38.3%</a:t>
                      </a:r>
                      <a:endParaRPr lang="ko-KR" altLang="en-US" sz="1800" dirty="0">
                        <a:solidFill>
                          <a:srgbClr val="1717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27.4%</a:t>
                      </a:r>
                      <a:endParaRPr lang="ko-KR" altLang="en-US" sz="1800" dirty="0">
                        <a:solidFill>
                          <a:srgbClr val="1717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33.0%</a:t>
                      </a:r>
                      <a:endParaRPr lang="ko-KR" altLang="en-US" sz="1800" dirty="0">
                        <a:solidFill>
                          <a:srgbClr val="1717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1717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1.3%</a:t>
                      </a:r>
                      <a:endParaRPr lang="ko-KR" altLang="en-US" sz="1800" dirty="0">
                        <a:solidFill>
                          <a:srgbClr val="1717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3" marR="91433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016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9F7B33D-6E95-488A-A6C7-5CD41339DA2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60168" name="타원 5"/>
          <p:cNvSpPr>
            <a:spLocks noChangeArrowheads="1"/>
          </p:cNvSpPr>
          <p:nvPr/>
        </p:nvSpPr>
        <p:spPr bwMode="auto">
          <a:xfrm>
            <a:off x="1376363" y="1592263"/>
            <a:ext cx="935037" cy="360362"/>
          </a:xfrm>
          <a:prstGeom prst="ellipse">
            <a:avLst/>
          </a:prstGeom>
          <a:solidFill>
            <a:srgbClr val="F92F07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X1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0169" name="타원 6"/>
          <p:cNvSpPr>
            <a:spLocks noChangeArrowheads="1"/>
          </p:cNvSpPr>
          <p:nvPr/>
        </p:nvSpPr>
        <p:spPr bwMode="auto">
          <a:xfrm>
            <a:off x="1376363" y="2070100"/>
            <a:ext cx="935037" cy="360363"/>
          </a:xfrm>
          <a:prstGeom prst="ellipse">
            <a:avLst/>
          </a:prstGeom>
          <a:solidFill>
            <a:srgbClr val="ED13AF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X2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0170" name="타원 7"/>
          <p:cNvSpPr>
            <a:spLocks noChangeArrowheads="1"/>
          </p:cNvSpPr>
          <p:nvPr/>
        </p:nvSpPr>
        <p:spPr bwMode="auto">
          <a:xfrm>
            <a:off x="1376363" y="2565400"/>
            <a:ext cx="935037" cy="358775"/>
          </a:xfrm>
          <a:prstGeom prst="ellipse">
            <a:avLst/>
          </a:prstGeom>
          <a:solidFill>
            <a:srgbClr val="DE5822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X3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0171" name="타원 8"/>
          <p:cNvSpPr>
            <a:spLocks noChangeArrowheads="1"/>
          </p:cNvSpPr>
          <p:nvPr/>
        </p:nvSpPr>
        <p:spPr bwMode="auto">
          <a:xfrm>
            <a:off x="1376363" y="3041650"/>
            <a:ext cx="935037" cy="360363"/>
          </a:xfrm>
          <a:prstGeom prst="ellipse">
            <a:avLst/>
          </a:prstGeom>
          <a:solidFill>
            <a:srgbClr val="59DC24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X4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0172" name="타원 9"/>
          <p:cNvSpPr>
            <a:spLocks noChangeArrowheads="1"/>
          </p:cNvSpPr>
          <p:nvPr/>
        </p:nvSpPr>
        <p:spPr bwMode="auto">
          <a:xfrm>
            <a:off x="1376363" y="3535363"/>
            <a:ext cx="935037" cy="360362"/>
          </a:xfrm>
          <a:prstGeom prst="ellipse">
            <a:avLst/>
          </a:prstGeom>
          <a:solidFill>
            <a:srgbClr val="2AD6C6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X5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0173" name="타원 10"/>
          <p:cNvSpPr>
            <a:spLocks noChangeArrowheads="1"/>
          </p:cNvSpPr>
          <p:nvPr/>
        </p:nvSpPr>
        <p:spPr bwMode="auto">
          <a:xfrm>
            <a:off x="1376363" y="4014788"/>
            <a:ext cx="935037" cy="358775"/>
          </a:xfrm>
          <a:prstGeom prst="ellipse">
            <a:avLst/>
          </a:prstGeom>
          <a:solidFill>
            <a:srgbClr val="1676EA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X6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0174" name="타원 11"/>
          <p:cNvSpPr>
            <a:spLocks noChangeArrowheads="1"/>
          </p:cNvSpPr>
          <p:nvPr/>
        </p:nvSpPr>
        <p:spPr bwMode="auto">
          <a:xfrm>
            <a:off x="1376363" y="4508500"/>
            <a:ext cx="935037" cy="360363"/>
          </a:xfrm>
          <a:prstGeom prst="ellipse">
            <a:avLst/>
          </a:prstGeom>
          <a:solidFill>
            <a:srgbClr val="631CE4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X7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0175" name="TextBox 12"/>
          <p:cNvSpPr txBox="1">
            <a:spLocks noChangeArrowheads="1"/>
          </p:cNvSpPr>
          <p:nvPr/>
        </p:nvSpPr>
        <p:spPr bwMode="auto">
          <a:xfrm>
            <a:off x="1116013" y="5949950"/>
            <a:ext cx="41767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* </a:t>
            </a: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색광의 삼원색 </a:t>
            </a: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빨강</a:t>
            </a: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녹색</a:t>
            </a:r>
            <a:r>
              <a:rPr lang="en-US" altLang="ko-KR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파랑</a:t>
            </a:r>
          </a:p>
        </p:txBody>
      </p:sp>
      <p:sp>
        <p:nvSpPr>
          <p:cNvPr id="260176" name="Rectangle 24"/>
          <p:cNvSpPr>
            <a:spLocks noChangeArrowheads="1"/>
          </p:cNvSpPr>
          <p:nvPr/>
        </p:nvSpPr>
        <p:spPr bwMode="auto">
          <a:xfrm>
            <a:off x="1116013" y="1171575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93" tIns="47896" rIns="95793" bIns="47896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>
                <a:solidFill>
                  <a:srgbClr val="FF0000"/>
                </a:solidFill>
              </a:rPr>
              <a:t>변수</a:t>
            </a:r>
          </a:p>
        </p:txBody>
      </p:sp>
      <p:sp>
        <p:nvSpPr>
          <p:cNvPr id="260177" name="Rectangle 24"/>
          <p:cNvSpPr>
            <a:spLocks noChangeArrowheads="1"/>
          </p:cNvSpPr>
          <p:nvPr/>
        </p:nvSpPr>
        <p:spPr bwMode="auto">
          <a:xfrm>
            <a:off x="1820863" y="981075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93" tIns="47896" rIns="95793" bIns="47896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>
                <a:solidFill>
                  <a:srgbClr val="FF0000"/>
                </a:solidFill>
              </a:rPr>
              <a:t>주성분</a:t>
            </a:r>
          </a:p>
        </p:txBody>
      </p:sp>
      <p:sp>
        <p:nvSpPr>
          <p:cNvPr id="260178" name="Rectangle 24"/>
          <p:cNvSpPr>
            <a:spLocks noChangeArrowheads="1"/>
          </p:cNvSpPr>
          <p:nvPr/>
        </p:nvSpPr>
        <p:spPr bwMode="auto">
          <a:xfrm>
            <a:off x="7812088" y="4916488"/>
            <a:ext cx="665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93" tIns="47896" rIns="95793" bIns="47896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>
                <a:solidFill>
                  <a:srgbClr val="FF0000"/>
                </a:solidFill>
              </a:rPr>
              <a:t>고유값</a:t>
            </a:r>
          </a:p>
        </p:txBody>
      </p:sp>
      <p:sp>
        <p:nvSpPr>
          <p:cNvPr id="260179" name="Rectangle 24"/>
          <p:cNvSpPr>
            <a:spLocks noChangeArrowheads="1"/>
          </p:cNvSpPr>
          <p:nvPr/>
        </p:nvSpPr>
        <p:spPr bwMode="auto">
          <a:xfrm>
            <a:off x="7740650" y="2997200"/>
            <a:ext cx="935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5793" tIns="47896" rIns="95793" bIns="47896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>
                <a:solidFill>
                  <a:srgbClr val="FF0000"/>
                </a:solidFill>
              </a:rPr>
              <a:t>고유벡터</a:t>
            </a:r>
          </a:p>
        </p:txBody>
      </p:sp>
    </p:spTree>
    <p:extLst>
      <p:ext uri="{BB962C8B-B14F-4D97-AF65-F5344CB8AC3E}">
        <p14:creationId xmlns:p14="http://schemas.microsoft.com/office/powerpoint/2010/main" val="2671944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요인의 개수</a:t>
            </a:r>
          </a:p>
        </p:txBody>
      </p:sp>
      <p:sp>
        <p:nvSpPr>
          <p:cNvPr id="26112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Kaiser</a:t>
            </a:r>
            <a:r>
              <a:rPr lang="ko-KR" altLang="en-US" dirty="0"/>
              <a:t>의 규칙</a:t>
            </a:r>
            <a:endParaRPr lang="en-US" altLang="ko-KR" dirty="0"/>
          </a:p>
          <a:p>
            <a:pPr marL="611188" lvl="1">
              <a:lnSpc>
                <a:spcPct val="110000"/>
              </a:lnSpc>
            </a:pPr>
            <a:r>
              <a:rPr lang="ko-KR" altLang="en-US" dirty="0"/>
              <a:t>표본상관행렬의 </a:t>
            </a:r>
            <a:r>
              <a:rPr lang="ko-KR" altLang="en-US" dirty="0" err="1"/>
              <a:t>고유값</a:t>
            </a:r>
            <a:r>
              <a:rPr lang="ko-KR" altLang="en-US" dirty="0"/>
              <a:t> 중 </a:t>
            </a:r>
            <a:r>
              <a:rPr lang="en-US" altLang="ko-KR" dirty="0"/>
              <a:t>1</a:t>
            </a:r>
            <a:r>
              <a:rPr lang="ko-KR" altLang="en-US" dirty="0"/>
              <a:t>보다 큰 개수만큼 요인을 보유하는 것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110000"/>
              </a:lnSpc>
            </a:pPr>
            <a:r>
              <a:rPr lang="ko-KR" altLang="en-US" dirty="0"/>
              <a:t>이 방법은 대부분의 통계분석 소프트웨어에서 초기설정</a:t>
            </a:r>
            <a:r>
              <a:rPr lang="en-US" altLang="ko-KR" dirty="0"/>
              <a:t>(</a:t>
            </a:r>
            <a:r>
              <a:rPr lang="ko-KR" altLang="en-US" dirty="0"/>
              <a:t>디폴트</a:t>
            </a:r>
            <a:r>
              <a:rPr lang="en-US" altLang="ko-KR" dirty="0"/>
              <a:t>) </a:t>
            </a:r>
            <a:r>
              <a:rPr lang="ko-KR" altLang="en-US" dirty="0"/>
              <a:t>방법으로 사용</a:t>
            </a:r>
            <a:r>
              <a:rPr lang="en-US" altLang="ko-KR" dirty="0"/>
              <a:t>. </a:t>
            </a:r>
            <a:r>
              <a:rPr lang="ko-KR" altLang="en-US" dirty="0"/>
              <a:t>일반적으로 연구자가 기대하는 요인의 개수와 일치하는 경우가 많음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ko-KR" dirty="0"/>
              <a:t>Kaiser</a:t>
            </a:r>
            <a:r>
              <a:rPr lang="ko-KR" altLang="en-US" dirty="0"/>
              <a:t>의 규칙에 의한 결과는 종종 보유되어야 할 것보다 적은 개수의 요인을 결정하게 할 수 있다는 점에 유의할 필요가 있다</a:t>
            </a:r>
            <a:r>
              <a:rPr lang="en-US" altLang="ko-KR" dirty="0"/>
              <a:t>.</a:t>
            </a:r>
          </a:p>
          <a:p>
            <a:pPr lvl="8">
              <a:lnSpc>
                <a:spcPct val="110000"/>
              </a:lnSpc>
              <a:defRPr/>
            </a:pPr>
            <a:endParaRPr lang="en-US" altLang="ko-KR" dirty="0"/>
          </a:p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스크리</a:t>
            </a:r>
            <a:r>
              <a:rPr lang="ko-KR" altLang="en-US" dirty="0"/>
              <a:t> 검사 </a:t>
            </a:r>
            <a:r>
              <a:rPr lang="en-US" altLang="ko-KR" dirty="0"/>
              <a:t>(Scree Test)</a:t>
            </a:r>
          </a:p>
          <a:p>
            <a:pPr marL="611188" lvl="1">
              <a:lnSpc>
                <a:spcPct val="110000"/>
              </a:lnSpc>
              <a:defRPr/>
            </a:pPr>
            <a:r>
              <a:rPr lang="ko-KR" altLang="en-US" dirty="0" err="1"/>
              <a:t>고유값의</a:t>
            </a:r>
            <a:r>
              <a:rPr lang="ko-KR" altLang="en-US" dirty="0"/>
              <a:t> 크기를 그래프에 나타낸 도형</a:t>
            </a:r>
            <a:r>
              <a:rPr lang="en-US" altLang="ko-KR" dirty="0"/>
              <a:t>(scree graph)</a:t>
            </a:r>
            <a:r>
              <a:rPr lang="ko-KR" altLang="en-US" dirty="0"/>
              <a:t>에 근거하여 적절한 요인의 수를 결정하는 것</a:t>
            </a:r>
            <a:r>
              <a:rPr lang="en-US" altLang="ko-KR" dirty="0"/>
              <a:t>. </a:t>
            </a:r>
            <a:r>
              <a:rPr lang="ko-KR" altLang="en-US" dirty="0"/>
              <a:t>시각적 효과를 얻을 수 있다는 장점이 있다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110000"/>
              </a:lnSpc>
              <a:defRPr/>
            </a:pPr>
            <a:r>
              <a:rPr lang="ko-KR" altLang="en-US" dirty="0"/>
              <a:t>이 기법은 도형의 모양이 </a:t>
            </a:r>
            <a:r>
              <a:rPr lang="ko-KR" altLang="en-US" dirty="0" err="1"/>
              <a:t>스크리</a:t>
            </a:r>
            <a:r>
              <a:rPr lang="ko-KR" altLang="en-US" dirty="0"/>
              <a:t> 형태를 보여주지 않을 경우에는 적용하기가 상당히 어려우나</a:t>
            </a:r>
            <a:r>
              <a:rPr lang="en-US" altLang="ko-KR" dirty="0"/>
              <a:t>, </a:t>
            </a:r>
            <a:r>
              <a:rPr lang="ko-KR" altLang="en-US" dirty="0"/>
              <a:t>만약 사소한 요인들이 상당히 존재하지만 흥미의 대상이 주가 되는 요인의 수를 찾는 데 있어서는 다른 방법들보다 우수하다</a:t>
            </a:r>
            <a:r>
              <a:rPr lang="en-US" altLang="ko-KR" dirty="0"/>
              <a:t>.</a:t>
            </a:r>
          </a:p>
          <a:p>
            <a:pPr marL="611188" lvl="1">
              <a:lnSpc>
                <a:spcPct val="110000"/>
              </a:lnSpc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2611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D634DCE-8D08-48C1-9AA0-40D064A576E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43192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... </a:t>
            </a:r>
            <a:r>
              <a:rPr lang="ko-KR" altLang="en-US"/>
              <a:t>요인의 개수</a:t>
            </a:r>
          </a:p>
        </p:txBody>
      </p:sp>
      <p:sp>
        <p:nvSpPr>
          <p:cNvPr id="263171" name="내용 개체 틀 2"/>
          <p:cNvSpPr>
            <a:spLocks noGrp="1"/>
          </p:cNvSpPr>
          <p:nvPr>
            <p:ph idx="1"/>
          </p:nvPr>
        </p:nvSpPr>
        <p:spPr>
          <a:xfrm>
            <a:off x="723900" y="908050"/>
            <a:ext cx="7696200" cy="51847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카이제곱</a:t>
            </a:r>
            <a:r>
              <a:rPr lang="ko-KR" altLang="en-US" dirty="0"/>
              <a:t> 적합도검정</a:t>
            </a:r>
            <a:endParaRPr lang="en-US" altLang="ko-KR" dirty="0"/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요인의 수를 </a:t>
            </a:r>
            <a:r>
              <a:rPr lang="en-US" altLang="ko-KR" dirty="0"/>
              <a:t>0</a:t>
            </a:r>
            <a:r>
              <a:rPr lang="ko-KR" altLang="en-US" dirty="0"/>
              <a:t>으로부터 시작하여 상정한 요인의 수에 대한 적합도 검정의 결과가 기각되지 않을 때까지 축차적으로 </a:t>
            </a:r>
            <a:r>
              <a:rPr lang="ko-KR" altLang="en-US" dirty="0" err="1"/>
              <a:t>카이제곱</a:t>
            </a:r>
            <a:r>
              <a:rPr lang="ko-KR" altLang="en-US" dirty="0"/>
              <a:t> 적합도검정을 수행하는 것을 사용할 수 있다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이 방법은 정규성과 같은 몇 가지 가정이 충족되는 경우 통상적으로 만족스런 결과를 제공하는 것으로 알려져 있다</a:t>
            </a:r>
            <a:r>
              <a:rPr lang="en-US" altLang="ko-KR" dirty="0"/>
              <a:t>.</a:t>
            </a:r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이 방법은 일부 소프트웨어에서는 제공하지 않는 경우도 있다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26317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722CAFA-DCF5-46F0-A196-A87CE8930E2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01464" y="3284984"/>
          <a:ext cx="6338888" cy="2865437"/>
        </p:xfrm>
        <a:graphic>
          <a:graphicData uri="http://schemas.openxmlformats.org/drawingml/2006/table">
            <a:tbl>
              <a:tblPr/>
              <a:tblGrid>
                <a:gridCol w="334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89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Test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DF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Chi-Square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p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-value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H0 : No common factors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H1 : At least one common factor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66 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356.0 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&lt;.001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3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H0 : 1 factor is sufficient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H1 : More factors are needed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54 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141.7 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&lt;.001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3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H0 : 2 factor is sufficient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H1 : More factors are needed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43 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88.1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&lt;.001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3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H0 : 3 factor is sufficient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H1 : More factors are needed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33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50.5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0.026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3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H0 : 4 factor is sufficient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H1 : More factors are needed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24 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35.3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0.063</a:t>
                      </a:r>
                    </a:p>
                  </a:txBody>
                  <a:tcPr marL="64776" marR="64776" marT="17910" marB="17910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320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641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9.2.3 </a:t>
            </a:r>
            <a:r>
              <a:rPr lang="ko-KR" altLang="en-US" dirty="0"/>
              <a:t>요인추출 방법</a:t>
            </a:r>
          </a:p>
        </p:txBody>
      </p:sp>
      <p:sp>
        <p:nvSpPr>
          <p:cNvPr id="2641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/>
              <a:t>주성분분석법</a:t>
            </a:r>
            <a:r>
              <a:rPr lang="en-US" altLang="ko-KR"/>
              <a:t>(principal component method)</a:t>
            </a:r>
          </a:p>
          <a:p>
            <a:pPr marL="611188" lvl="1">
              <a:lnSpc>
                <a:spcPct val="120000"/>
              </a:lnSpc>
            </a:pPr>
            <a:r>
              <a:rPr lang="ko-KR" altLang="en-US"/>
              <a:t>측정변수들의 전체 분산이 최대한 설명될 수 있도록 주성분</a:t>
            </a:r>
            <a:r>
              <a:rPr lang="en-US" altLang="ko-KR"/>
              <a:t>(</a:t>
            </a:r>
            <a:r>
              <a:rPr lang="ko-KR" altLang="en-US"/>
              <a:t>요인</a:t>
            </a:r>
            <a:r>
              <a:rPr lang="en-US" altLang="ko-KR"/>
              <a:t>)</a:t>
            </a:r>
            <a:r>
              <a:rPr lang="ko-KR" altLang="en-US"/>
              <a:t>을 추출한다</a:t>
            </a:r>
            <a:endParaRPr lang="en-US" altLang="ko-KR"/>
          </a:p>
          <a:p>
            <a:pPr marL="611188" lvl="1">
              <a:lnSpc>
                <a:spcPct val="120000"/>
              </a:lnSpc>
            </a:pPr>
            <a:r>
              <a:rPr lang="ko-KR" altLang="en-US"/>
              <a:t>요인 추출과정이 단순하기 때문에 대부분의 소프트웨어에서 초기설정 방법으로 사용되며</a:t>
            </a:r>
            <a:r>
              <a:rPr lang="en-US" altLang="ko-KR"/>
              <a:t>, </a:t>
            </a:r>
            <a:r>
              <a:rPr lang="ko-KR" altLang="en-US"/>
              <a:t>최종 결과를 얻기 전에 요인분석을 시험적으로 수행하고자 할 때 효율적이다</a:t>
            </a:r>
            <a:r>
              <a:rPr lang="en-US" altLang="ko-KR"/>
              <a:t>. </a:t>
            </a:r>
          </a:p>
          <a:p>
            <a:pPr marL="611188" lvl="1">
              <a:lnSpc>
                <a:spcPct val="120000"/>
              </a:lnSpc>
            </a:pPr>
            <a:r>
              <a:rPr lang="en-US" altLang="ko-KR"/>
              <a:t>Snock</a:t>
            </a:r>
            <a:r>
              <a:rPr lang="ko-KR" altLang="en-US"/>
              <a:t>과 </a:t>
            </a:r>
            <a:r>
              <a:rPr lang="en-US" altLang="ko-KR"/>
              <a:t>Gorsuch (1989)</a:t>
            </a:r>
            <a:r>
              <a:rPr lang="ko-KR" altLang="en-US"/>
              <a:t>는 주성분분석법의 경우 요인적재값의 크기가 실제보다 크게 나타나는 경향이 있음을 보였는데</a:t>
            </a:r>
            <a:r>
              <a:rPr lang="en-US" altLang="ko-KR"/>
              <a:t>, </a:t>
            </a:r>
            <a:r>
              <a:rPr lang="ko-KR" altLang="en-US"/>
              <a:t>따라서 주성분분석법을 실시했을 때 요인구조를 해석하기 쉬운 경향이 있으나 이는 잘못된 결과일 수 있으므로 주의해야 한다</a:t>
            </a:r>
            <a:r>
              <a:rPr lang="en-US" altLang="ko-KR"/>
              <a:t>(</a:t>
            </a:r>
            <a:r>
              <a:rPr lang="ko-KR" altLang="en-US"/>
              <a:t>탁진국</a:t>
            </a:r>
            <a:r>
              <a:rPr lang="en-US" altLang="ko-KR"/>
              <a:t>, 2007). </a:t>
            </a:r>
          </a:p>
          <a:p>
            <a:pPr marL="611188" lvl="1">
              <a:lnSpc>
                <a:spcPct val="120000"/>
              </a:lnSpc>
            </a:pPr>
            <a:r>
              <a:rPr lang="ko-KR" altLang="en-US"/>
              <a:t>그러나 구성타당도 평가가 요인구조의 정확성보다는 변수들의 군집성에 관심을 둔다는 점을 고려할 때</a:t>
            </a:r>
            <a:r>
              <a:rPr lang="en-US" altLang="ko-KR"/>
              <a:t>, </a:t>
            </a:r>
            <a:r>
              <a:rPr lang="ko-KR" altLang="en-US"/>
              <a:t>주성분분석법의 이러한 성질은 구성타당도 평가를 위해 도움이 되는 측면도 있다고 하겠다</a:t>
            </a:r>
            <a:r>
              <a:rPr lang="en-US" altLang="ko-KR"/>
              <a:t>.</a:t>
            </a:r>
            <a:endParaRPr lang="ko-KR" altLang="en-US"/>
          </a:p>
          <a:p>
            <a:pPr>
              <a:lnSpc>
                <a:spcPct val="120000"/>
              </a:lnSpc>
            </a:pPr>
            <a:endParaRPr lang="en-US" altLang="ko-KR"/>
          </a:p>
          <a:p>
            <a:pPr>
              <a:lnSpc>
                <a:spcPct val="120000"/>
              </a:lnSpc>
            </a:pPr>
            <a:endParaRPr lang="ko-KR" altLang="en-US"/>
          </a:p>
        </p:txBody>
      </p:sp>
      <p:sp>
        <p:nvSpPr>
          <p:cNvPr id="26419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C8B3D61-37A9-4836-9FF3-EC51319EF02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64816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... </a:t>
            </a:r>
            <a:r>
              <a:rPr lang="ko-KR" altLang="en-US"/>
              <a:t>요인추출 방법</a:t>
            </a:r>
          </a:p>
        </p:txBody>
      </p:sp>
      <p:sp>
        <p:nvSpPr>
          <p:cNvPr id="26521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주축요인법</a:t>
            </a:r>
            <a:r>
              <a:rPr lang="en-US" altLang="ko-KR" dirty="0"/>
              <a:t>, </a:t>
            </a:r>
            <a:r>
              <a:rPr lang="ko-KR" altLang="en-US" dirty="0" err="1"/>
              <a:t>최대우도법</a:t>
            </a:r>
            <a:endParaRPr lang="en-US" altLang="ko-KR" dirty="0"/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요인분석 모형을 상정하여 측정변수들의 </a:t>
            </a:r>
            <a:r>
              <a:rPr lang="ko-KR" altLang="en-US" dirty="0" err="1"/>
              <a:t>공분산이</a:t>
            </a:r>
            <a:r>
              <a:rPr lang="ko-KR" altLang="en-US" dirty="0"/>
              <a:t> 최대한 설명될 수 있도록 요인을 추출한다</a:t>
            </a:r>
            <a:r>
              <a:rPr lang="en-US" altLang="ko-KR" dirty="0"/>
              <a:t>. </a:t>
            </a:r>
            <a:r>
              <a:rPr lang="ko-KR" altLang="en-US" dirty="0"/>
              <a:t>따라서 주성분분석법에 비하여 전체 분산에 대한 설명비율은 작아질 수 있다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일반적으로 요인분석의 목적이 많은 측정변수들이 공통적으로 갖고 있는 의미 있는 구조를 추출하는 것이 목적이라고 할 때 </a:t>
            </a:r>
            <a:r>
              <a:rPr lang="ko-KR" altLang="en-US" dirty="0" err="1"/>
              <a:t>주축요인법이나</a:t>
            </a:r>
            <a:r>
              <a:rPr lang="ko-KR" altLang="en-US" dirty="0"/>
              <a:t> </a:t>
            </a:r>
            <a:r>
              <a:rPr lang="ko-KR" altLang="en-US" dirty="0" err="1"/>
              <a:t>최대우도법이</a:t>
            </a:r>
            <a:r>
              <a:rPr lang="ko-KR" altLang="en-US" dirty="0"/>
              <a:t> 더 타당하다고 할 수 있다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100000"/>
              </a:lnSpc>
            </a:pPr>
            <a:r>
              <a:rPr lang="en-US" altLang="ko-KR" dirty="0"/>
              <a:t>Heywood </a:t>
            </a:r>
            <a:r>
              <a:rPr lang="ko-KR" altLang="en-US" dirty="0"/>
              <a:t>상황이 발생할 수 있다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100000"/>
              </a:lnSpc>
            </a:pPr>
            <a:r>
              <a:rPr lang="ko-KR" altLang="en-US" dirty="0" err="1"/>
              <a:t>최대우도법은</a:t>
            </a:r>
            <a:r>
              <a:rPr lang="ko-KR" altLang="en-US" dirty="0"/>
              <a:t> </a:t>
            </a:r>
            <a:r>
              <a:rPr lang="ko-KR" altLang="en-US" dirty="0" err="1"/>
              <a:t>다변량</a:t>
            </a:r>
            <a:r>
              <a:rPr lang="ko-KR" altLang="en-US" dirty="0"/>
              <a:t> 정규분포의 가정 하에서 타당한 방법으로 측정변수들의 </a:t>
            </a:r>
            <a:r>
              <a:rPr lang="ko-KR" altLang="en-US" dirty="0" err="1"/>
              <a:t>정규성이</a:t>
            </a:r>
            <a:r>
              <a:rPr lang="ko-KR" altLang="en-US" dirty="0"/>
              <a:t> 대체로 만족된다면 우선적으로 추천되는 방법이라고 할 수 있다</a:t>
            </a:r>
            <a:r>
              <a:rPr lang="en-US" altLang="ko-KR" dirty="0"/>
              <a:t>.</a:t>
            </a:r>
          </a:p>
          <a:p>
            <a:pPr marL="611188"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많은 경험적 결과에 의하면 요인 추출방법에 따라 그 결과가 크게 달라지지는 않는다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그러나 추정방법에 따라 </a:t>
            </a:r>
            <a:r>
              <a:rPr lang="ko-KR" altLang="en-US" sz="1800" dirty="0" err="1">
                <a:solidFill>
                  <a:schemeClr val="tx1"/>
                </a:solidFill>
              </a:rPr>
              <a:t>요인적재값의</a:t>
            </a:r>
            <a:r>
              <a:rPr lang="ko-KR" altLang="en-US" sz="1800" dirty="0">
                <a:solidFill>
                  <a:schemeClr val="tx1"/>
                </a:solidFill>
              </a:rPr>
              <a:t> 패턴이 달라질 수 있으므로 연구자는 여러 가지 추출방법으로 결과를 얻고 연구분야의 이론적 근거에 기초하여 타당한 요인구조를 선택하여야 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2400" dirty="0"/>
          </a:p>
        </p:txBody>
      </p:sp>
      <p:sp>
        <p:nvSpPr>
          <p:cNvPr id="265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0E35ABE-40B2-4217-BA3A-968A44D2281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9654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9.2.4 </a:t>
            </a:r>
            <a:r>
              <a:rPr lang="ko-KR" altLang="en-US" dirty="0"/>
              <a:t>요인구조의 회전</a:t>
            </a:r>
          </a:p>
        </p:txBody>
      </p:sp>
      <p:sp>
        <p:nvSpPr>
          <p:cNvPr id="2662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ko-KR" altLang="en-US" dirty="0"/>
              <a:t>직교회전 </a:t>
            </a:r>
            <a:r>
              <a:rPr lang="en-US" altLang="ko-KR" dirty="0"/>
              <a:t>(orthogonal method)</a:t>
            </a:r>
            <a:endParaRPr lang="ko-KR" altLang="en-US" dirty="0"/>
          </a:p>
          <a:p>
            <a:pPr marL="611188" lvl="1">
              <a:lnSpc>
                <a:spcPct val="95000"/>
              </a:lnSpc>
            </a:pPr>
            <a:r>
              <a:rPr lang="ko-KR" altLang="en-US" dirty="0"/>
              <a:t>직교회전은 요인의 </a:t>
            </a:r>
            <a:r>
              <a:rPr lang="ko-KR" altLang="en-US" dirty="0" err="1"/>
              <a:t>직교성</a:t>
            </a:r>
            <a:r>
              <a:rPr lang="en-US" altLang="ko-KR" dirty="0"/>
              <a:t>(</a:t>
            </a:r>
            <a:r>
              <a:rPr lang="ko-KR" altLang="en-US" dirty="0"/>
              <a:t>독립성</a:t>
            </a:r>
            <a:r>
              <a:rPr lang="en-US" altLang="ko-KR" dirty="0"/>
              <a:t>)</a:t>
            </a:r>
            <a:r>
              <a:rPr lang="ko-KR" altLang="en-US" dirty="0"/>
              <a:t>을 유지하면서 요인구조를 회전하는 방법이며</a:t>
            </a:r>
            <a:r>
              <a:rPr lang="en-US" altLang="ko-KR" dirty="0"/>
              <a:t>, </a:t>
            </a:r>
            <a:r>
              <a:rPr lang="ko-KR" altLang="en-US" dirty="0"/>
              <a:t>직교회전 방법 중 </a:t>
            </a:r>
            <a:r>
              <a:rPr lang="en-US" altLang="ko-KR" dirty="0"/>
              <a:t>varimax</a:t>
            </a:r>
            <a:r>
              <a:rPr lang="ko-KR" altLang="en-US" dirty="0"/>
              <a:t>는 많은 연구자들에 의하여 가장 많이 추천되며 문헌에서 가장 많이 나타나는 방법이다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95000"/>
              </a:lnSpc>
            </a:pPr>
            <a:r>
              <a:rPr lang="ko-KR" altLang="en-US" dirty="0"/>
              <a:t>요인분석의 실제 목적이 서로 상대적으로 독립적인 소수 몇 개의 요인을 유도하여 이를 통해 측정변수들 간의 구조를 파악하는 데 있다는 점을 중시할 때</a:t>
            </a:r>
            <a:r>
              <a:rPr lang="en-US" altLang="ko-KR" dirty="0"/>
              <a:t>, </a:t>
            </a:r>
            <a:r>
              <a:rPr lang="ko-KR" altLang="en-US" dirty="0"/>
              <a:t>통상적으로는 직교회전을 이용하는 것이 더 바람직하다고 판단된다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95000"/>
              </a:lnSpc>
            </a:pPr>
            <a:r>
              <a:rPr lang="ko-KR" altLang="en-US" dirty="0"/>
              <a:t>사각회전</a:t>
            </a:r>
            <a:r>
              <a:rPr lang="en-US" altLang="ko-KR" dirty="0"/>
              <a:t>(oblique rotation)</a:t>
            </a:r>
          </a:p>
          <a:p>
            <a:pPr marL="611188" lvl="1">
              <a:lnSpc>
                <a:spcPct val="95000"/>
              </a:lnSpc>
            </a:pPr>
            <a:r>
              <a:rPr lang="ko-KR" altLang="en-US" dirty="0"/>
              <a:t>요인의 직교성을 포기하고 단순성이라는 측면에서 요인구조의 해석 그 자체에 더 큰 비중을 둔 개념이라고 할 수 있다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95000"/>
              </a:lnSpc>
            </a:pPr>
            <a:r>
              <a:rPr lang="ko-KR" altLang="en-US" dirty="0"/>
              <a:t>그러나 사각회전에 따라 회전된 요인구조를 얻었을 경우</a:t>
            </a:r>
            <a:r>
              <a:rPr lang="en-US" altLang="ko-KR" dirty="0"/>
              <a:t>, </a:t>
            </a:r>
            <a:r>
              <a:rPr lang="ko-KR" altLang="en-US" dirty="0"/>
              <a:t>요인의 해석은 쉬워질 수 있으나 그 대가로 요인들 간의 상관관계가 도입되어 관찰될 수 없는 요인들 사이의 상관성을 또 다시 설명해야 하는 문제가 제기된다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95000"/>
              </a:lnSpc>
            </a:pPr>
            <a:r>
              <a:rPr lang="ko-KR" altLang="en-US" dirty="0"/>
              <a:t>사각회전은 보조적인 도구로 조심스럽게 사용될 필요가 있고</a:t>
            </a:r>
            <a:r>
              <a:rPr lang="en-US" altLang="ko-KR" dirty="0"/>
              <a:t>, </a:t>
            </a:r>
            <a:r>
              <a:rPr lang="ko-KR" altLang="en-US" dirty="0"/>
              <a:t>사각회전을 사용할 바에는 확증적 요인분석을 사용하는 것이 더 바람직하다는 주장도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624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94A4758-6EBC-4883-9D51-1B1D29B455E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7229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7.3 </a:t>
            </a:r>
            <a:r>
              <a:rPr lang="ko-KR" altLang="en-US" dirty="0"/>
              <a:t>다중 매개효과의 계산과 검정</a:t>
            </a:r>
          </a:p>
        </p:txBody>
      </p:sp>
      <p:sp>
        <p:nvSpPr>
          <p:cNvPr id="19251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72129B0-A101-4152-8281-E3BB5B91774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92516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7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3" y="3357563"/>
            <a:ext cx="4303712" cy="28368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938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9.2.5 </a:t>
            </a:r>
            <a:r>
              <a:rPr lang="ko-KR" altLang="en-US" dirty="0" err="1"/>
              <a:t>요인적잿값과</a:t>
            </a:r>
            <a:r>
              <a:rPr lang="ko-KR" altLang="en-US" dirty="0"/>
              <a:t> 설명분산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5120"/>
            <a:ext cx="7696200" cy="515956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70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47911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요인적잿값과</a:t>
            </a:r>
            <a:r>
              <a:rPr lang="ko-KR" altLang="en-US" dirty="0"/>
              <a:t> 설명분산</a:t>
            </a:r>
          </a:p>
        </p:txBody>
      </p:sp>
      <p:sp>
        <p:nvSpPr>
          <p:cNvPr id="26829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요인적잿값</a:t>
            </a:r>
            <a:r>
              <a:rPr lang="ko-KR" altLang="en-US" dirty="0"/>
              <a:t> </a:t>
            </a:r>
            <a:r>
              <a:rPr lang="en-US" altLang="ko-KR" dirty="0"/>
              <a:t>(Factor Loading, </a:t>
            </a:r>
            <a:r>
              <a:rPr lang="ko-KR" altLang="en-US" dirty="0" err="1"/>
              <a:t>요인부하량</a:t>
            </a:r>
            <a:r>
              <a:rPr lang="en-US" altLang="ko-KR" dirty="0"/>
              <a:t>)</a:t>
            </a:r>
          </a:p>
          <a:p>
            <a:pPr marL="611188" lvl="1">
              <a:lnSpc>
                <a:spcPct val="100000"/>
              </a:lnSpc>
            </a:pPr>
            <a:r>
              <a:rPr lang="el-GR" altLang="ko-KR" i="1" dirty="0"/>
              <a:t>λ</a:t>
            </a:r>
            <a:r>
              <a:rPr lang="en-US" altLang="ko-KR" i="1" baseline="-25000" dirty="0" err="1"/>
              <a:t>ij</a:t>
            </a:r>
            <a:r>
              <a:rPr lang="en-US" altLang="ko-KR" i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모형에서 고려된 </a:t>
            </a:r>
            <a:r>
              <a:rPr lang="en-US" altLang="ko-KR" i="1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번째 측정변수 </a:t>
            </a:r>
            <a:r>
              <a:rPr lang="en-US" altLang="ko-KR" i="1" dirty="0"/>
              <a:t>x</a:t>
            </a:r>
            <a:r>
              <a:rPr lang="en-US" altLang="ko-KR" i="1" baseline="-25000" dirty="0"/>
              <a:t>i</a:t>
            </a:r>
            <a:r>
              <a:rPr lang="en-US" altLang="ko-KR" baseline="-25000" dirty="0"/>
              <a:t> </a:t>
            </a:r>
            <a:r>
              <a:rPr lang="ko-KR" altLang="en-US" dirty="0"/>
              <a:t>에 관한 </a:t>
            </a:r>
            <a:r>
              <a:rPr lang="en-US" altLang="ko-KR" i="1" dirty="0"/>
              <a:t>j</a:t>
            </a:r>
            <a:r>
              <a:rPr lang="en-US" altLang="ko-KR" dirty="0"/>
              <a:t> </a:t>
            </a:r>
            <a:r>
              <a:rPr lang="ko-KR" altLang="en-US" dirty="0"/>
              <a:t>번째 요인 </a:t>
            </a:r>
            <a:r>
              <a:rPr lang="en-US" altLang="ko-KR" i="1" dirty="0"/>
              <a:t>f</a:t>
            </a:r>
            <a:r>
              <a:rPr lang="en-US" altLang="ko-KR" i="1" baseline="-25000" dirty="0"/>
              <a:t>j</a:t>
            </a:r>
            <a:r>
              <a:rPr lang="en-US" altLang="ko-KR" i="1" dirty="0"/>
              <a:t> </a:t>
            </a:r>
            <a:r>
              <a:rPr lang="ko-KR" altLang="en-US" dirty="0"/>
              <a:t>의 중요성</a:t>
            </a:r>
            <a:r>
              <a:rPr lang="en-US" altLang="ko-KR" dirty="0"/>
              <a:t> </a:t>
            </a:r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요인분석 결과 해석 시에 필요한 사항은 요인구조</a:t>
            </a:r>
            <a:r>
              <a:rPr lang="en-US" altLang="ko-KR" dirty="0"/>
              <a:t>(factor structure)</a:t>
            </a:r>
            <a:r>
              <a:rPr lang="ko-KR" altLang="en-US" dirty="0"/>
              <a:t>를 통해 어느 측정변수가 어느 요인에 속하는지를 결정하고</a:t>
            </a:r>
            <a:r>
              <a:rPr lang="en-US" altLang="ko-KR" dirty="0"/>
              <a:t>, </a:t>
            </a:r>
            <a:r>
              <a:rPr lang="ko-KR" altLang="en-US" dirty="0"/>
              <a:t>높은 </a:t>
            </a:r>
            <a:r>
              <a:rPr lang="ko-KR" altLang="en-US" dirty="0" err="1"/>
              <a:t>적재값을</a:t>
            </a:r>
            <a:r>
              <a:rPr lang="ko-KR" altLang="en-US" dirty="0"/>
              <a:t> 갖는 측정변수들의 공통적인 의미가 무엇인지를 파악하여 요인의 의미를 부여하는 것이다</a:t>
            </a:r>
            <a:r>
              <a:rPr lang="en-US" altLang="ko-KR" dirty="0"/>
              <a:t>. </a:t>
            </a:r>
            <a:r>
              <a:rPr lang="ko-KR" altLang="en-US" dirty="0"/>
              <a:t>높은 </a:t>
            </a:r>
            <a:r>
              <a:rPr lang="ko-KR" altLang="en-US" dirty="0" err="1"/>
              <a:t>적재값에</a:t>
            </a:r>
            <a:r>
              <a:rPr lang="ko-KR" altLang="en-US" dirty="0"/>
              <a:t> 대한 기준도 다양하며 보통 절대값 </a:t>
            </a:r>
            <a:r>
              <a:rPr lang="en-US" altLang="ko-KR" dirty="0"/>
              <a:t>0.3, 0.4, 0.5 </a:t>
            </a:r>
            <a:r>
              <a:rPr lang="ko-KR" altLang="en-US" dirty="0"/>
              <a:t>정도가 사용된다</a:t>
            </a:r>
            <a:r>
              <a:rPr lang="en-US" altLang="ko-KR" dirty="0"/>
              <a:t>. </a:t>
            </a:r>
          </a:p>
          <a:p>
            <a:pPr marL="2970988" lvl="6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설명분산 </a:t>
            </a:r>
            <a:r>
              <a:rPr lang="en-US" altLang="ko-KR" dirty="0"/>
              <a:t>(Explained Variance)</a:t>
            </a:r>
            <a:endParaRPr lang="ko-KR" altLang="en-US" dirty="0"/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요인구조의 각 열</a:t>
            </a:r>
            <a:r>
              <a:rPr lang="en-US" altLang="ko-KR" dirty="0"/>
              <a:t>(column)</a:t>
            </a:r>
            <a:r>
              <a:rPr lang="ko-KR" altLang="en-US" dirty="0"/>
              <a:t>의 원소들의 </a:t>
            </a:r>
            <a:r>
              <a:rPr lang="ko-KR" altLang="en-US" dirty="0" err="1"/>
              <a:t>제곱합은</a:t>
            </a:r>
            <a:r>
              <a:rPr lang="ko-KR" altLang="en-US" dirty="0"/>
              <a:t> 측정변수들의 전체 분산</a:t>
            </a:r>
            <a:r>
              <a:rPr lang="en-US" altLang="ko-KR" dirty="0"/>
              <a:t>(</a:t>
            </a:r>
            <a:r>
              <a:rPr lang="ko-KR" altLang="en-US" dirty="0"/>
              <a:t>변이</a:t>
            </a:r>
            <a:r>
              <a:rPr lang="en-US" altLang="ko-KR" dirty="0"/>
              <a:t>) </a:t>
            </a:r>
            <a:r>
              <a:rPr lang="ko-KR" altLang="en-US" dirty="0"/>
              <a:t>중 요인에 의해 설명되는 부분을 의미한다</a:t>
            </a:r>
            <a:r>
              <a:rPr lang="en-US" altLang="ko-KR" dirty="0"/>
              <a:t>.</a:t>
            </a:r>
          </a:p>
          <a:p>
            <a:pPr marL="611188" lvl="1">
              <a:lnSpc>
                <a:spcPct val="100000"/>
              </a:lnSpc>
            </a:pPr>
            <a:r>
              <a:rPr lang="ko-KR" altLang="en-US" dirty="0"/>
              <a:t>여러 문헌에서 </a:t>
            </a:r>
            <a:r>
              <a:rPr lang="ko-KR" altLang="en-US" dirty="0" err="1"/>
              <a:t>고유값과</a:t>
            </a:r>
            <a:r>
              <a:rPr lang="ko-KR" altLang="en-US" dirty="0"/>
              <a:t> 설명분산</a:t>
            </a:r>
            <a:r>
              <a:rPr lang="en-US" altLang="ko-KR" dirty="0"/>
              <a:t>(explained variance)</a:t>
            </a:r>
            <a:r>
              <a:rPr lang="ko-KR" altLang="en-US" dirty="0"/>
              <a:t>을 혼동하여 제시하는 경우가 많이 있다</a:t>
            </a:r>
            <a:r>
              <a:rPr lang="en-US" altLang="ko-KR" dirty="0"/>
              <a:t>. </a:t>
            </a:r>
            <a:r>
              <a:rPr lang="ko-KR" altLang="en-US" dirty="0"/>
              <a:t>사실 </a:t>
            </a:r>
            <a:r>
              <a:rPr lang="ko-KR" altLang="en-US" dirty="0" err="1"/>
              <a:t>고유값은</a:t>
            </a:r>
            <a:r>
              <a:rPr lang="ko-KR" altLang="en-US" dirty="0"/>
              <a:t> 요인분석의 이전 단계에서 요인분석과는 독립적으로 계산되는 것이며</a:t>
            </a:r>
            <a:r>
              <a:rPr lang="en-US" altLang="ko-KR" dirty="0"/>
              <a:t>, </a:t>
            </a:r>
            <a:r>
              <a:rPr lang="ko-KR" altLang="en-US" dirty="0"/>
              <a:t>회전된 요인과 </a:t>
            </a:r>
            <a:r>
              <a:rPr lang="en-US" altLang="ko-KR" dirty="0"/>
              <a:t>1 </a:t>
            </a:r>
            <a:r>
              <a:rPr lang="ko-KR" altLang="en-US" dirty="0"/>
              <a:t>대 </a:t>
            </a:r>
            <a:r>
              <a:rPr lang="en-US" altLang="ko-KR" dirty="0"/>
              <a:t>1</a:t>
            </a:r>
            <a:r>
              <a:rPr lang="ko-KR" altLang="en-US" dirty="0"/>
              <a:t>로 대응되지 않는다</a:t>
            </a:r>
            <a:r>
              <a:rPr lang="en-US" altLang="ko-KR" dirty="0"/>
              <a:t>. </a:t>
            </a:r>
            <a:r>
              <a:rPr lang="ko-KR" altLang="en-US" dirty="0"/>
              <a:t>따라서  요인구조와 함께 제시되어야 할 결과는 각 요인에 의하여 설명되는 분산</a:t>
            </a:r>
            <a:r>
              <a:rPr lang="en-US" altLang="ko-KR" dirty="0"/>
              <a:t>(</a:t>
            </a:r>
            <a:r>
              <a:rPr lang="ko-KR" altLang="en-US" dirty="0"/>
              <a:t>회전 </a:t>
            </a:r>
            <a:r>
              <a:rPr lang="ko-KR" altLang="en-US" dirty="0" err="1"/>
              <a:t>제곱합</a:t>
            </a:r>
            <a:r>
              <a:rPr lang="ko-KR" altLang="en-US" dirty="0"/>
              <a:t> </a:t>
            </a:r>
            <a:r>
              <a:rPr lang="ko-KR" altLang="en-US" dirty="0" err="1"/>
              <a:t>적재값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829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09EF77F-104A-4ECD-BCA7-B0C397A556D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711745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... </a:t>
            </a:r>
            <a:r>
              <a:rPr lang="ko-KR" altLang="en-US" dirty="0" err="1"/>
              <a:t>요인적잿값과</a:t>
            </a:r>
            <a:r>
              <a:rPr lang="ko-KR" altLang="en-US" dirty="0"/>
              <a:t> 설명분산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72</a:t>
            </a:fld>
            <a:r>
              <a:rPr lang="en-US" altLang="ko-KR"/>
              <a:t> 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5" y="1032281"/>
            <a:ext cx="4169569" cy="51330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006318"/>
            <a:ext cx="4185761" cy="48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6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9.2.6 </a:t>
            </a:r>
            <a:r>
              <a:rPr lang="ko-KR" altLang="en-US" dirty="0"/>
              <a:t>구인점수들 간의 상관계수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6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집중 타당도 </a:t>
            </a:r>
            <a:r>
              <a:rPr lang="en-US" altLang="ko-KR"/>
              <a:t>(Convergent </a:t>
            </a:r>
            <a:r>
              <a:rPr lang="en-US" altLang="ko-KR" dirty="0"/>
              <a:t>Validity, </a:t>
            </a:r>
            <a:r>
              <a:rPr lang="ko-KR" altLang="en-US" dirty="0"/>
              <a:t>수렴 타당도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같은 개념</a:t>
            </a:r>
            <a:r>
              <a:rPr lang="en-US" altLang="ko-KR" dirty="0"/>
              <a:t>(</a:t>
            </a:r>
            <a:r>
              <a:rPr lang="ko-KR" altLang="en-US" dirty="0"/>
              <a:t>구인</a:t>
            </a:r>
            <a:r>
              <a:rPr lang="en-US" altLang="ko-KR" dirty="0"/>
              <a:t>)</a:t>
            </a:r>
            <a:r>
              <a:rPr lang="ko-KR" altLang="en-US" dirty="0"/>
              <a:t>을 측정하는 문항들 간에는 상대적으로 높은 상관성</a:t>
            </a:r>
            <a:r>
              <a:rPr lang="en-US" altLang="ko-KR" dirty="0"/>
              <a:t>(</a:t>
            </a:r>
            <a:r>
              <a:rPr lang="ko-KR" altLang="en-US" dirty="0"/>
              <a:t>일관성</a:t>
            </a:r>
            <a:r>
              <a:rPr lang="en-US" altLang="ko-KR" dirty="0"/>
              <a:t>)</a:t>
            </a:r>
            <a:r>
              <a:rPr lang="ko-KR" altLang="en-US" dirty="0"/>
              <a:t>을 가져야 한다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변별 타당도 </a:t>
            </a:r>
            <a:r>
              <a:rPr lang="en-US" altLang="ko-KR" dirty="0"/>
              <a:t>(Discriminant Validity, </a:t>
            </a:r>
            <a:r>
              <a:rPr lang="ko-KR" altLang="en-US" dirty="0"/>
              <a:t>판별 타당도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다른 개념</a:t>
            </a:r>
            <a:r>
              <a:rPr lang="en-US" altLang="ko-KR" dirty="0"/>
              <a:t>(</a:t>
            </a:r>
            <a:r>
              <a:rPr lang="ko-KR" altLang="en-US" dirty="0"/>
              <a:t>구인</a:t>
            </a:r>
            <a:r>
              <a:rPr lang="en-US" altLang="ko-KR" dirty="0"/>
              <a:t>)</a:t>
            </a:r>
            <a:r>
              <a:rPr lang="ko-KR" altLang="en-US" dirty="0"/>
              <a:t>을 측정하는 문항들 간에는 상대적으로 낮은 상관성</a:t>
            </a:r>
            <a:r>
              <a:rPr lang="en-US" altLang="ko-KR" dirty="0"/>
              <a:t>(</a:t>
            </a:r>
            <a:r>
              <a:rPr lang="ko-KR" altLang="en-US" dirty="0"/>
              <a:t>변별성</a:t>
            </a:r>
            <a:r>
              <a:rPr lang="en-US" altLang="ko-KR" dirty="0"/>
              <a:t>)</a:t>
            </a:r>
            <a:r>
              <a:rPr lang="ko-KR" altLang="en-US" dirty="0"/>
              <a:t>을 가져야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73</a:t>
            </a:fld>
            <a:r>
              <a:rPr lang="en-US" altLang="ko-KR"/>
              <a:t> 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1075581"/>
            <a:ext cx="5534025" cy="1057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2214364"/>
            <a:ext cx="4762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7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dirty="0"/>
              <a:t>9.3 </a:t>
            </a:r>
            <a:r>
              <a:rPr lang="ko-KR" altLang="en-US" dirty="0"/>
              <a:t>확증적 요인분석</a:t>
            </a:r>
            <a:endParaRPr lang="en-US" altLang="ko-KR" dirty="0"/>
          </a:p>
        </p:txBody>
      </p:sp>
      <p:sp>
        <p:nvSpPr>
          <p:cNvPr id="27136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endParaRPr lang="ko-KR" altLang="en-US"/>
          </a:p>
        </p:txBody>
      </p:sp>
      <p:sp>
        <p:nvSpPr>
          <p:cNvPr id="27136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6B58B32-320D-4D59-9770-F8AB8EC5349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71365" name="Rectangle 3"/>
          <p:cNvSpPr>
            <a:spLocks noChangeArrowheads="1"/>
          </p:cNvSpPr>
          <p:nvPr/>
        </p:nvSpPr>
        <p:spPr bwMode="auto">
          <a:xfrm>
            <a:off x="4945063" y="11969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국어</a:t>
            </a:r>
          </a:p>
        </p:txBody>
      </p:sp>
      <p:sp>
        <p:nvSpPr>
          <p:cNvPr id="271366" name="Oval 4"/>
          <p:cNvSpPr>
            <a:spLocks noChangeArrowheads="1"/>
          </p:cNvSpPr>
          <p:nvPr/>
        </p:nvSpPr>
        <p:spPr bwMode="auto">
          <a:xfrm>
            <a:off x="7262813" y="2152650"/>
            <a:ext cx="14859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언어능력</a:t>
            </a:r>
          </a:p>
        </p:txBody>
      </p:sp>
      <p:sp>
        <p:nvSpPr>
          <p:cNvPr id="271367" name="Oval 5"/>
          <p:cNvSpPr>
            <a:spLocks noChangeArrowheads="1"/>
          </p:cNvSpPr>
          <p:nvPr/>
        </p:nvSpPr>
        <p:spPr bwMode="auto">
          <a:xfrm>
            <a:off x="7262813" y="4397375"/>
            <a:ext cx="14859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수리능력</a:t>
            </a:r>
          </a:p>
        </p:txBody>
      </p:sp>
      <p:sp>
        <p:nvSpPr>
          <p:cNvPr id="271368" name="Rectangle 6"/>
          <p:cNvSpPr>
            <a:spLocks noChangeArrowheads="1"/>
          </p:cNvSpPr>
          <p:nvPr/>
        </p:nvSpPr>
        <p:spPr bwMode="auto">
          <a:xfrm>
            <a:off x="4945063" y="21113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영어</a:t>
            </a:r>
          </a:p>
        </p:txBody>
      </p:sp>
      <p:sp>
        <p:nvSpPr>
          <p:cNvPr id="271369" name="Rectangle 7"/>
          <p:cNvSpPr>
            <a:spLocks noChangeArrowheads="1"/>
          </p:cNvSpPr>
          <p:nvPr/>
        </p:nvSpPr>
        <p:spPr bwMode="auto">
          <a:xfrm>
            <a:off x="4945063" y="30257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한문</a:t>
            </a:r>
          </a:p>
        </p:txBody>
      </p:sp>
      <p:sp>
        <p:nvSpPr>
          <p:cNvPr id="271370" name="Rectangle 8"/>
          <p:cNvSpPr>
            <a:spLocks noChangeArrowheads="1"/>
          </p:cNvSpPr>
          <p:nvPr/>
        </p:nvSpPr>
        <p:spPr bwMode="auto">
          <a:xfrm>
            <a:off x="4945063" y="39401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수학</a:t>
            </a:r>
          </a:p>
        </p:txBody>
      </p:sp>
      <p:sp>
        <p:nvSpPr>
          <p:cNvPr id="271371" name="Rectangle 9"/>
          <p:cNvSpPr>
            <a:spLocks noChangeArrowheads="1"/>
          </p:cNvSpPr>
          <p:nvPr/>
        </p:nvSpPr>
        <p:spPr bwMode="auto">
          <a:xfrm>
            <a:off x="4945063" y="48545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과학</a:t>
            </a:r>
          </a:p>
        </p:txBody>
      </p:sp>
      <p:cxnSp>
        <p:nvCxnSpPr>
          <p:cNvPr id="271372" name="AutoShape 10"/>
          <p:cNvCxnSpPr>
            <a:cxnSpLocks noChangeShapeType="1"/>
            <a:stCxn id="271366" idx="2"/>
            <a:endCxn id="271365" idx="3"/>
          </p:cNvCxnSpPr>
          <p:nvPr/>
        </p:nvCxnSpPr>
        <p:spPr bwMode="auto">
          <a:xfrm flipH="1" flipV="1">
            <a:off x="6124575" y="1539875"/>
            <a:ext cx="1138238" cy="917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73" name="AutoShape 11"/>
          <p:cNvCxnSpPr>
            <a:cxnSpLocks noChangeShapeType="1"/>
            <a:stCxn id="271366" idx="2"/>
            <a:endCxn id="271368" idx="3"/>
          </p:cNvCxnSpPr>
          <p:nvPr/>
        </p:nvCxnSpPr>
        <p:spPr bwMode="auto">
          <a:xfrm flipH="1" flipV="1">
            <a:off x="6124575" y="2454275"/>
            <a:ext cx="1138238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74" name="AutoShape 12"/>
          <p:cNvCxnSpPr>
            <a:cxnSpLocks noChangeShapeType="1"/>
            <a:stCxn id="271366" idx="2"/>
            <a:endCxn id="271369" idx="3"/>
          </p:cNvCxnSpPr>
          <p:nvPr/>
        </p:nvCxnSpPr>
        <p:spPr bwMode="auto">
          <a:xfrm flipH="1">
            <a:off x="6124575" y="2457450"/>
            <a:ext cx="1138238" cy="9112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75" name="AutoShape 13"/>
          <p:cNvCxnSpPr>
            <a:cxnSpLocks noChangeShapeType="1"/>
            <a:stCxn id="271367" idx="2"/>
            <a:endCxn id="271370" idx="3"/>
          </p:cNvCxnSpPr>
          <p:nvPr/>
        </p:nvCxnSpPr>
        <p:spPr bwMode="auto">
          <a:xfrm flipH="1" flipV="1">
            <a:off x="6124575" y="4283075"/>
            <a:ext cx="1138238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76" name="AutoShape 14"/>
          <p:cNvCxnSpPr>
            <a:cxnSpLocks noChangeShapeType="1"/>
            <a:stCxn id="271367" idx="2"/>
            <a:endCxn id="271371" idx="3"/>
          </p:cNvCxnSpPr>
          <p:nvPr/>
        </p:nvCxnSpPr>
        <p:spPr bwMode="auto">
          <a:xfrm flipH="1">
            <a:off x="6124575" y="4702175"/>
            <a:ext cx="1138238" cy="495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77" name="AutoShape 15"/>
          <p:cNvCxnSpPr>
            <a:cxnSpLocks noChangeShapeType="1"/>
            <a:stCxn id="271366" idx="4"/>
            <a:endCxn id="271367" idx="0"/>
          </p:cNvCxnSpPr>
          <p:nvPr/>
        </p:nvCxnSpPr>
        <p:spPr bwMode="auto">
          <a:xfrm>
            <a:off x="8005763" y="2762250"/>
            <a:ext cx="0" cy="1635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78" name="AutoShape 16"/>
          <p:cNvCxnSpPr>
            <a:cxnSpLocks noChangeShapeType="1"/>
            <a:stCxn id="271366" idx="2"/>
            <a:endCxn id="271370" idx="3"/>
          </p:cNvCxnSpPr>
          <p:nvPr/>
        </p:nvCxnSpPr>
        <p:spPr bwMode="auto">
          <a:xfrm flipH="1">
            <a:off x="6124575" y="2457450"/>
            <a:ext cx="1138238" cy="1825625"/>
          </a:xfrm>
          <a:prstGeom prst="straightConnector1">
            <a:avLst/>
          </a:prstGeom>
          <a:noFill/>
          <a:ln w="44450">
            <a:solidFill>
              <a:srgbClr val="FF33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379" name="Rectangle 3"/>
          <p:cNvSpPr>
            <a:spLocks noChangeArrowheads="1"/>
          </p:cNvSpPr>
          <p:nvPr/>
        </p:nvSpPr>
        <p:spPr bwMode="auto">
          <a:xfrm>
            <a:off x="493713" y="11969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국어</a:t>
            </a:r>
          </a:p>
        </p:txBody>
      </p:sp>
      <p:sp>
        <p:nvSpPr>
          <p:cNvPr id="271380" name="Oval 4"/>
          <p:cNvSpPr>
            <a:spLocks noChangeArrowheads="1"/>
          </p:cNvSpPr>
          <p:nvPr/>
        </p:nvSpPr>
        <p:spPr bwMode="auto">
          <a:xfrm>
            <a:off x="2798763" y="2152650"/>
            <a:ext cx="14859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  <a:endParaRPr lang="ko-KR" altLang="en-US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1381" name="Oval 5"/>
          <p:cNvSpPr>
            <a:spLocks noChangeArrowheads="1"/>
          </p:cNvSpPr>
          <p:nvPr/>
        </p:nvSpPr>
        <p:spPr bwMode="auto">
          <a:xfrm>
            <a:off x="2798763" y="3971925"/>
            <a:ext cx="14859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  <a:endParaRPr lang="ko-KR" altLang="en-US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1382" name="Rectangle 6"/>
          <p:cNvSpPr>
            <a:spLocks noChangeArrowheads="1"/>
          </p:cNvSpPr>
          <p:nvPr/>
        </p:nvSpPr>
        <p:spPr bwMode="auto">
          <a:xfrm>
            <a:off x="493713" y="21113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영어</a:t>
            </a:r>
          </a:p>
        </p:txBody>
      </p:sp>
      <p:sp>
        <p:nvSpPr>
          <p:cNvPr id="271383" name="Rectangle 7"/>
          <p:cNvSpPr>
            <a:spLocks noChangeArrowheads="1"/>
          </p:cNvSpPr>
          <p:nvPr/>
        </p:nvSpPr>
        <p:spPr bwMode="auto">
          <a:xfrm>
            <a:off x="493713" y="30257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한문</a:t>
            </a:r>
          </a:p>
        </p:txBody>
      </p:sp>
      <p:sp>
        <p:nvSpPr>
          <p:cNvPr id="271384" name="Rectangle 8"/>
          <p:cNvSpPr>
            <a:spLocks noChangeArrowheads="1"/>
          </p:cNvSpPr>
          <p:nvPr/>
        </p:nvSpPr>
        <p:spPr bwMode="auto">
          <a:xfrm>
            <a:off x="493713" y="39401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수학</a:t>
            </a:r>
          </a:p>
        </p:txBody>
      </p:sp>
      <p:sp>
        <p:nvSpPr>
          <p:cNvPr id="271385" name="Rectangle 9"/>
          <p:cNvSpPr>
            <a:spLocks noChangeArrowheads="1"/>
          </p:cNvSpPr>
          <p:nvPr/>
        </p:nvSpPr>
        <p:spPr bwMode="auto">
          <a:xfrm>
            <a:off x="493713" y="4854575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과학</a:t>
            </a:r>
          </a:p>
        </p:txBody>
      </p:sp>
      <p:cxnSp>
        <p:nvCxnSpPr>
          <p:cNvPr id="271386" name="AutoShape 10"/>
          <p:cNvCxnSpPr>
            <a:cxnSpLocks noChangeShapeType="1"/>
            <a:stCxn id="271380" idx="2"/>
            <a:endCxn id="271379" idx="3"/>
          </p:cNvCxnSpPr>
          <p:nvPr/>
        </p:nvCxnSpPr>
        <p:spPr bwMode="auto">
          <a:xfrm flipH="1" flipV="1">
            <a:off x="1673225" y="1539875"/>
            <a:ext cx="1125538" cy="91757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87" name="AutoShape 11"/>
          <p:cNvCxnSpPr>
            <a:cxnSpLocks noChangeShapeType="1"/>
            <a:stCxn id="271380" idx="2"/>
            <a:endCxn id="271382" idx="3"/>
          </p:cNvCxnSpPr>
          <p:nvPr/>
        </p:nvCxnSpPr>
        <p:spPr bwMode="auto">
          <a:xfrm flipH="1" flipV="1">
            <a:off x="1673225" y="2454275"/>
            <a:ext cx="1125538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88" name="AutoShape 12"/>
          <p:cNvCxnSpPr>
            <a:cxnSpLocks noChangeShapeType="1"/>
            <a:stCxn id="271380" idx="2"/>
            <a:endCxn id="271383" idx="3"/>
          </p:cNvCxnSpPr>
          <p:nvPr/>
        </p:nvCxnSpPr>
        <p:spPr bwMode="auto">
          <a:xfrm flipH="1">
            <a:off x="1673225" y="2457450"/>
            <a:ext cx="1125538" cy="9112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89" name="AutoShape 13"/>
          <p:cNvCxnSpPr>
            <a:cxnSpLocks noChangeShapeType="1"/>
            <a:stCxn id="271381" idx="2"/>
            <a:endCxn id="271384" idx="3"/>
          </p:cNvCxnSpPr>
          <p:nvPr/>
        </p:nvCxnSpPr>
        <p:spPr bwMode="auto">
          <a:xfrm flipH="1">
            <a:off x="1673225" y="4276725"/>
            <a:ext cx="1125538" cy="63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90" name="AutoShape 14"/>
          <p:cNvCxnSpPr>
            <a:cxnSpLocks noChangeShapeType="1"/>
            <a:stCxn id="271381" idx="2"/>
            <a:endCxn id="271385" idx="3"/>
          </p:cNvCxnSpPr>
          <p:nvPr/>
        </p:nvCxnSpPr>
        <p:spPr bwMode="auto">
          <a:xfrm flipH="1">
            <a:off x="1673225" y="4276725"/>
            <a:ext cx="1125538" cy="9207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91" name="AutoShape 12"/>
          <p:cNvCxnSpPr>
            <a:cxnSpLocks noChangeShapeType="1"/>
            <a:stCxn id="271380" idx="2"/>
            <a:endCxn id="271384" idx="3"/>
          </p:cNvCxnSpPr>
          <p:nvPr/>
        </p:nvCxnSpPr>
        <p:spPr bwMode="auto">
          <a:xfrm flipH="1">
            <a:off x="1673225" y="2457450"/>
            <a:ext cx="1125538" cy="18256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92" name="AutoShape 13"/>
          <p:cNvCxnSpPr>
            <a:cxnSpLocks noChangeShapeType="1"/>
            <a:stCxn id="271380" idx="2"/>
            <a:endCxn id="271385" idx="3"/>
          </p:cNvCxnSpPr>
          <p:nvPr/>
        </p:nvCxnSpPr>
        <p:spPr bwMode="auto">
          <a:xfrm flipH="1">
            <a:off x="1673225" y="2457450"/>
            <a:ext cx="1125538" cy="27400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93" name="AutoShape 13"/>
          <p:cNvCxnSpPr>
            <a:cxnSpLocks noChangeShapeType="1"/>
            <a:stCxn id="271381" idx="2"/>
            <a:endCxn id="271379" idx="3"/>
          </p:cNvCxnSpPr>
          <p:nvPr/>
        </p:nvCxnSpPr>
        <p:spPr bwMode="auto">
          <a:xfrm flipH="1" flipV="1">
            <a:off x="1673225" y="1539875"/>
            <a:ext cx="1125538" cy="27368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94" name="AutoShape 13"/>
          <p:cNvCxnSpPr>
            <a:cxnSpLocks noChangeShapeType="1"/>
            <a:stCxn id="271381" idx="2"/>
            <a:endCxn id="271382" idx="3"/>
          </p:cNvCxnSpPr>
          <p:nvPr/>
        </p:nvCxnSpPr>
        <p:spPr bwMode="auto">
          <a:xfrm flipH="1" flipV="1">
            <a:off x="1673225" y="2454275"/>
            <a:ext cx="1125538" cy="18224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1395" name="AutoShape 13"/>
          <p:cNvCxnSpPr>
            <a:cxnSpLocks noChangeShapeType="1"/>
            <a:stCxn id="271381" idx="2"/>
            <a:endCxn id="271383" idx="3"/>
          </p:cNvCxnSpPr>
          <p:nvPr/>
        </p:nvCxnSpPr>
        <p:spPr bwMode="auto">
          <a:xfrm flipH="1" flipV="1">
            <a:off x="1673225" y="3368675"/>
            <a:ext cx="1125538" cy="9080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396" name="직사각형 36"/>
          <p:cNvSpPr>
            <a:spLocks noChangeArrowheads="1"/>
          </p:cNvSpPr>
          <p:nvPr/>
        </p:nvSpPr>
        <p:spPr bwMode="auto">
          <a:xfrm>
            <a:off x="395288" y="5580063"/>
            <a:ext cx="4086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EFA(Exploratory Factor Analysis)</a:t>
            </a:r>
            <a:endParaRPr lang="ko-KR" altLang="en-US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1397" name="직사각형 37"/>
          <p:cNvSpPr>
            <a:spLocks noChangeArrowheads="1"/>
          </p:cNvSpPr>
          <p:nvPr/>
        </p:nvSpPr>
        <p:spPr bwMode="auto">
          <a:xfrm>
            <a:off x="4878388" y="5589588"/>
            <a:ext cx="4086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CFA(Confirmatory Factor Analysis)</a:t>
            </a:r>
            <a:endParaRPr lang="ko-KR" altLang="en-US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546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EFA vs CFA</a:t>
            </a:r>
            <a:endParaRPr lang="ko-KR" altLang="en-US"/>
          </a:p>
        </p:txBody>
      </p:sp>
      <p:sp>
        <p:nvSpPr>
          <p:cNvPr id="27238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탐색적 요인분석</a:t>
            </a:r>
            <a:r>
              <a:rPr lang="en-US" altLang="ko-KR" dirty="0"/>
              <a:t>(EFA, exploratory factor analysis)</a:t>
            </a:r>
            <a:r>
              <a:rPr lang="ko-KR" altLang="en-US" dirty="0"/>
              <a:t>의 제한</a:t>
            </a:r>
            <a:endParaRPr lang="en-US" altLang="ko-KR" dirty="0"/>
          </a:p>
          <a:p>
            <a:pPr marL="611188" lvl="1">
              <a:lnSpc>
                <a:spcPct val="130000"/>
              </a:lnSpc>
            </a:pPr>
            <a:r>
              <a:rPr lang="ko-KR" altLang="en-US" dirty="0"/>
              <a:t>연구자는 모든 요인들이 서로 상관되어 있지 않거나</a:t>
            </a:r>
            <a:r>
              <a:rPr lang="en-US" altLang="ko-KR" dirty="0"/>
              <a:t>(</a:t>
            </a:r>
            <a:r>
              <a:rPr lang="ko-KR" altLang="en-US" dirty="0"/>
              <a:t>직교회전의 경우</a:t>
            </a:r>
            <a:r>
              <a:rPr lang="en-US" altLang="ko-KR" dirty="0"/>
              <a:t>) </a:t>
            </a:r>
            <a:r>
              <a:rPr lang="ko-KR" altLang="en-US" dirty="0"/>
              <a:t>모두 상관되어 있는</a:t>
            </a:r>
            <a:r>
              <a:rPr lang="en-US" altLang="ko-KR" dirty="0"/>
              <a:t>(</a:t>
            </a:r>
            <a:r>
              <a:rPr lang="ko-KR" altLang="en-US" dirty="0"/>
              <a:t>사각회전의 경우</a:t>
            </a:r>
            <a:r>
              <a:rPr lang="en-US" altLang="ko-KR" dirty="0"/>
              <a:t>) </a:t>
            </a:r>
            <a:r>
              <a:rPr lang="ko-KR" altLang="en-US" dirty="0"/>
              <a:t>것으로 가정해야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특정한 요인들 사이에만 상관성을 두거나 없앨 수 없다</a:t>
            </a:r>
            <a:r>
              <a:rPr lang="en-US" altLang="ko-KR" dirty="0"/>
              <a:t>. </a:t>
            </a:r>
          </a:p>
          <a:p>
            <a:pPr marL="611188" lvl="1">
              <a:lnSpc>
                <a:spcPct val="130000"/>
              </a:lnSpc>
            </a:pPr>
            <a:r>
              <a:rPr lang="ko-KR" altLang="en-US" dirty="0"/>
              <a:t>모든 측정변수들은 모든 요인에 적재된다고 가정해야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특정 측정변수를 특정 요인에 배정하거나 다른 요인에 배정할 수 없다</a:t>
            </a:r>
            <a:r>
              <a:rPr lang="en-US" altLang="ko-KR" dirty="0"/>
              <a:t>.</a:t>
            </a:r>
          </a:p>
          <a:p>
            <a:pPr marL="611188" lvl="1"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확증적 요인분석</a:t>
            </a:r>
            <a:r>
              <a:rPr lang="en-US" altLang="ko-KR" dirty="0"/>
              <a:t>(CFA, confirmatory factor analysis)</a:t>
            </a:r>
          </a:p>
          <a:p>
            <a:pPr marL="611188" lvl="1">
              <a:lnSpc>
                <a:spcPct val="130000"/>
              </a:lnSpc>
            </a:pPr>
            <a:r>
              <a:rPr lang="ko-KR" altLang="en-US" dirty="0" err="1"/>
              <a:t>구조방정식모형의</a:t>
            </a:r>
            <a:r>
              <a:rPr lang="ko-KR" altLang="en-US" dirty="0"/>
              <a:t> 특수한 경우로서 탐색적 요인분석의 위와 같은 단점을 해소할 수 </a:t>
            </a:r>
            <a:r>
              <a:rPr lang="ko-KR" altLang="en-US" dirty="0" err="1"/>
              <a:t>있을뿐만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  <a:r>
              <a:rPr lang="ko-KR" altLang="en-US" dirty="0"/>
              <a:t>요인구조에 대한 연구자의 가설을  모형화하고 실제 자료에 의한 가설의 지지여부를 모형의 부합도라는 관점에서 검증할 수 있다</a:t>
            </a:r>
            <a:r>
              <a:rPr lang="en-US" altLang="ko-KR" dirty="0"/>
              <a:t>(</a:t>
            </a:r>
            <a:r>
              <a:rPr lang="ko-KR" altLang="en-US" dirty="0"/>
              <a:t>강현철</a:t>
            </a:r>
            <a:r>
              <a:rPr lang="en-US" altLang="ko-KR" dirty="0"/>
              <a:t>, 2013). </a:t>
            </a:r>
          </a:p>
          <a:p>
            <a:pPr>
              <a:lnSpc>
                <a:spcPct val="130000"/>
              </a:lnSpc>
            </a:pPr>
            <a:endParaRPr lang="en-US" altLang="ko-KR" dirty="0"/>
          </a:p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2723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2B62BE3-8C22-42AE-856F-7F9EFBFCEB0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45999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... EFA vs CFA</a:t>
            </a:r>
            <a:endParaRPr lang="ko-KR" altLang="en-US" dirty="0"/>
          </a:p>
        </p:txBody>
      </p:sp>
      <p:sp>
        <p:nvSpPr>
          <p:cNvPr id="27341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확증적 요인분석이 정확한 가설검정에 필요한 통계적 도구를 제공하지만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어떠한 과정을 어디까지 사용할 것인지는 궁극적으로 연구자에게 달려 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구체적으로 계획된 예측이 있어도 연구자는 탐색적 요인분석을 사용할 수 있으며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반면 확증적 요인분석도 상당히 탐색적 방식으로 사용될 수 있다</a:t>
            </a:r>
            <a:r>
              <a:rPr lang="en-US" altLang="ko-KR" sz="1800" dirty="0">
                <a:solidFill>
                  <a:schemeClr val="tx1"/>
                </a:solidFill>
              </a:rPr>
              <a:t>(Munro, 2006). </a:t>
            </a:r>
          </a:p>
          <a:p>
            <a:pPr>
              <a:lnSpc>
                <a:spcPct val="13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일반적으로 측정변수의 수가 많을수록 타당도는 떨어지게 된다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 err="1">
                <a:solidFill>
                  <a:schemeClr val="tx1"/>
                </a:solidFill>
              </a:rPr>
              <a:t>성태재</a:t>
            </a:r>
            <a:r>
              <a:rPr lang="en-US" altLang="ko-KR" sz="1800" dirty="0">
                <a:solidFill>
                  <a:schemeClr val="tx1"/>
                </a:solidFill>
              </a:rPr>
              <a:t>, 2002). </a:t>
            </a:r>
          </a:p>
          <a:p>
            <a:pPr>
              <a:lnSpc>
                <a:spcPct val="13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확증적 요인분석은 제</a:t>
            </a:r>
            <a:r>
              <a:rPr lang="en-US" altLang="ko-KR" sz="1800" dirty="0">
                <a:solidFill>
                  <a:schemeClr val="tx1"/>
                </a:solidFill>
              </a:rPr>
              <a:t>2</a:t>
            </a:r>
            <a:r>
              <a:rPr lang="ko-KR" altLang="en-US" sz="1800" dirty="0">
                <a:solidFill>
                  <a:schemeClr val="tx1"/>
                </a:solidFill>
              </a:rPr>
              <a:t>종 오류의 위험성이 높기 때문에</a:t>
            </a:r>
            <a:r>
              <a:rPr lang="en-US" altLang="ko-KR" sz="1800" dirty="0">
                <a:solidFill>
                  <a:schemeClr val="tx1"/>
                </a:solidFill>
              </a:rPr>
              <a:t>(Munro, 2006), </a:t>
            </a:r>
            <a:r>
              <a:rPr lang="ko-KR" altLang="en-US" sz="1800" dirty="0">
                <a:solidFill>
                  <a:schemeClr val="tx1"/>
                </a:solidFill>
              </a:rPr>
              <a:t>측정변수의 수가 많을 경우 </a:t>
            </a:r>
            <a:r>
              <a:rPr lang="ko-KR" altLang="en-US" sz="1800" dirty="0" err="1">
                <a:solidFill>
                  <a:schemeClr val="tx1"/>
                </a:solidFill>
              </a:rPr>
              <a:t>받아들일만한</a:t>
            </a:r>
            <a:r>
              <a:rPr lang="ko-KR" altLang="en-US" sz="1800" dirty="0">
                <a:solidFill>
                  <a:schemeClr val="tx1"/>
                </a:solidFill>
              </a:rPr>
              <a:t> 적합도를 얻기 위해 비상식적인 </a:t>
            </a:r>
            <a:r>
              <a:rPr lang="ko-KR" altLang="en-US" sz="1800" dirty="0" err="1">
                <a:solidFill>
                  <a:schemeClr val="tx1"/>
                </a:solidFill>
              </a:rPr>
              <a:t>모수</a:t>
            </a:r>
            <a:r>
              <a:rPr lang="en-US" altLang="ko-KR" sz="1800" dirty="0">
                <a:solidFill>
                  <a:schemeClr val="tx1"/>
                </a:solidFill>
              </a:rPr>
              <a:t>(parameter)</a:t>
            </a:r>
            <a:r>
              <a:rPr lang="ko-KR" altLang="en-US" sz="1800" dirty="0">
                <a:solidFill>
                  <a:schemeClr val="tx1"/>
                </a:solidFill>
              </a:rPr>
              <a:t>를 추가해야 하는 마찰이 일어날 수 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따라서 요인 수에 비하여 측정변수가 매우 많을 경우에는 확증적 요인분석의 남용을 자제할 필요가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73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5887998-D2DA-4C63-84F3-6B712E329D5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563535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반영적 지표와 조형적 지표</a:t>
            </a:r>
          </a:p>
        </p:txBody>
      </p:sp>
      <p:sp>
        <p:nvSpPr>
          <p:cNvPr id="27443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ko-KR" altLang="en-US" dirty="0"/>
              <a:t>반영적 지표 </a:t>
            </a:r>
            <a:r>
              <a:rPr lang="en-US" altLang="ko-KR" dirty="0"/>
              <a:t>(Reflective Indicators)</a:t>
            </a:r>
          </a:p>
          <a:p>
            <a:pPr eaLnBrk="1" hangingPunct="1">
              <a:lnSpc>
                <a:spcPct val="100000"/>
              </a:lnSpc>
            </a:pPr>
            <a:endParaRPr lang="en-US" altLang="ko-KR" dirty="0"/>
          </a:p>
          <a:p>
            <a:pPr eaLnBrk="1" hangingPunct="1">
              <a:lnSpc>
                <a:spcPct val="100000"/>
              </a:lnSpc>
            </a:pPr>
            <a:endParaRPr lang="en-US" altLang="ko-KR" dirty="0"/>
          </a:p>
          <a:p>
            <a:pPr eaLnBrk="1" hangingPunct="1">
              <a:lnSpc>
                <a:spcPct val="100000"/>
              </a:lnSpc>
            </a:pPr>
            <a:endParaRPr lang="en-US" altLang="ko-KR" dirty="0"/>
          </a:p>
          <a:p>
            <a:pPr eaLnBrk="1" hangingPunct="1">
              <a:lnSpc>
                <a:spcPct val="100000"/>
              </a:lnSpc>
            </a:pPr>
            <a:endParaRPr lang="en-US" altLang="ko-KR" dirty="0"/>
          </a:p>
          <a:p>
            <a:pPr eaLnBrk="1" hangingPunct="1">
              <a:lnSpc>
                <a:spcPct val="100000"/>
              </a:lnSpc>
            </a:pPr>
            <a:endParaRPr lang="en-US" altLang="ko-KR" dirty="0"/>
          </a:p>
          <a:p>
            <a:pPr eaLnBrk="1" hangingPunct="1">
              <a:lnSpc>
                <a:spcPct val="100000"/>
              </a:lnSpc>
            </a:pPr>
            <a:endParaRPr lang="en-US" altLang="ko-KR" dirty="0"/>
          </a:p>
          <a:p>
            <a:pPr eaLnBrk="1" hangingPunct="1">
              <a:lnSpc>
                <a:spcPct val="100000"/>
              </a:lnSpc>
            </a:pPr>
            <a:r>
              <a:rPr lang="ko-KR" altLang="en-US" dirty="0"/>
              <a:t>조형적 지표 </a:t>
            </a:r>
            <a:r>
              <a:rPr lang="en-US" altLang="ko-KR" dirty="0"/>
              <a:t>(Formative Indicator)</a:t>
            </a:r>
          </a:p>
          <a:p>
            <a:pPr eaLnBrk="1" hangingPunct="1">
              <a:lnSpc>
                <a:spcPct val="100000"/>
              </a:lnSpc>
            </a:pPr>
            <a:endParaRPr lang="en-US" altLang="ko-KR" dirty="0"/>
          </a:p>
          <a:p>
            <a:pPr eaLnBrk="1" hangingPunct="1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2744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826A6AA-97D3-4C54-9EB3-4DCD52DEE4B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74437" name="직사각형 68"/>
          <p:cNvSpPr>
            <a:spLocks noChangeArrowheads="1"/>
          </p:cNvSpPr>
          <p:nvPr/>
        </p:nvSpPr>
        <p:spPr bwMode="auto">
          <a:xfrm>
            <a:off x="2000250" y="4518943"/>
            <a:ext cx="1000125" cy="428625"/>
          </a:xfrm>
          <a:prstGeom prst="rect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수입</a:t>
            </a:r>
          </a:p>
        </p:txBody>
      </p:sp>
      <p:sp>
        <p:nvSpPr>
          <p:cNvPr id="274438" name="직사각형 69"/>
          <p:cNvSpPr>
            <a:spLocks noChangeArrowheads="1"/>
          </p:cNvSpPr>
          <p:nvPr/>
        </p:nvSpPr>
        <p:spPr bwMode="auto">
          <a:xfrm>
            <a:off x="2000250" y="5019005"/>
            <a:ext cx="1000125" cy="428625"/>
          </a:xfrm>
          <a:prstGeom prst="rect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직업</a:t>
            </a:r>
          </a:p>
        </p:txBody>
      </p:sp>
      <p:sp>
        <p:nvSpPr>
          <p:cNvPr id="274439" name="직사각형 70"/>
          <p:cNvSpPr>
            <a:spLocks noChangeArrowheads="1"/>
          </p:cNvSpPr>
          <p:nvPr/>
        </p:nvSpPr>
        <p:spPr bwMode="auto">
          <a:xfrm>
            <a:off x="2000250" y="5520655"/>
            <a:ext cx="1000125" cy="428625"/>
          </a:xfrm>
          <a:prstGeom prst="rect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학력</a:t>
            </a:r>
          </a:p>
        </p:txBody>
      </p:sp>
      <p:sp>
        <p:nvSpPr>
          <p:cNvPr id="274440" name="타원 71"/>
          <p:cNvSpPr>
            <a:spLocks noChangeArrowheads="1"/>
          </p:cNvSpPr>
          <p:nvPr/>
        </p:nvSpPr>
        <p:spPr bwMode="auto">
          <a:xfrm>
            <a:off x="5786438" y="5058693"/>
            <a:ext cx="642937" cy="357187"/>
          </a:xfrm>
          <a:prstGeom prst="ellipse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e1</a:t>
            </a:r>
            <a:endParaRPr lang="ko-KR" altLang="en-US" sz="18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4441" name="타원 74"/>
          <p:cNvSpPr>
            <a:spLocks noChangeArrowheads="1"/>
          </p:cNvSpPr>
          <p:nvPr/>
        </p:nvSpPr>
        <p:spPr bwMode="auto">
          <a:xfrm>
            <a:off x="3571875" y="4876130"/>
            <a:ext cx="1714500" cy="714375"/>
          </a:xfrm>
          <a:prstGeom prst="ellipse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사회경제 </a:t>
            </a:r>
            <a:endParaRPr lang="en-US" altLang="ko-KR" sz="18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지수</a:t>
            </a:r>
          </a:p>
        </p:txBody>
      </p:sp>
      <p:cxnSp>
        <p:nvCxnSpPr>
          <p:cNvPr id="274442" name="직선 화살표 연결선 78"/>
          <p:cNvCxnSpPr>
            <a:cxnSpLocks noChangeShapeType="1"/>
            <a:stCxn id="274441" idx="1"/>
            <a:endCxn id="274437" idx="3"/>
          </p:cNvCxnSpPr>
          <p:nvPr/>
        </p:nvCxnSpPr>
        <p:spPr bwMode="auto">
          <a:xfrm rot="16200000" flipV="1">
            <a:off x="3287713" y="4445917"/>
            <a:ext cx="247650" cy="822325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3" name="직선 화살표 연결선 79"/>
          <p:cNvCxnSpPr>
            <a:cxnSpLocks noChangeShapeType="1"/>
            <a:stCxn id="274441" idx="2"/>
            <a:endCxn id="274438" idx="3"/>
          </p:cNvCxnSpPr>
          <p:nvPr/>
        </p:nvCxnSpPr>
        <p:spPr bwMode="auto">
          <a:xfrm rot="10800000">
            <a:off x="3000375" y="5233318"/>
            <a:ext cx="571500" cy="1587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4" name="직선 화살표 연결선 80"/>
          <p:cNvCxnSpPr>
            <a:cxnSpLocks noChangeShapeType="1"/>
            <a:stCxn id="274441" idx="3"/>
          </p:cNvCxnSpPr>
          <p:nvPr/>
        </p:nvCxnSpPr>
        <p:spPr bwMode="auto">
          <a:xfrm rot="5400000">
            <a:off x="3287713" y="5198392"/>
            <a:ext cx="247650" cy="822325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45" name="직선 화살표 연결선 83"/>
          <p:cNvCxnSpPr>
            <a:cxnSpLocks noChangeShapeType="1"/>
            <a:stCxn id="274440" idx="2"/>
            <a:endCxn id="274441" idx="6"/>
          </p:cNvCxnSpPr>
          <p:nvPr/>
        </p:nvCxnSpPr>
        <p:spPr bwMode="auto">
          <a:xfrm rot="10800000">
            <a:off x="5286375" y="5233318"/>
            <a:ext cx="500063" cy="4762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446" name="직사각형 30"/>
          <p:cNvSpPr>
            <a:spLocks noChangeArrowheads="1"/>
          </p:cNvSpPr>
          <p:nvPr/>
        </p:nvSpPr>
        <p:spPr bwMode="auto">
          <a:xfrm>
            <a:off x="3143250" y="1856234"/>
            <a:ext cx="1000125" cy="428625"/>
          </a:xfrm>
          <a:prstGeom prst="rect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국어</a:t>
            </a:r>
          </a:p>
        </p:txBody>
      </p:sp>
      <p:sp>
        <p:nvSpPr>
          <p:cNvPr id="274447" name="직사각형 31"/>
          <p:cNvSpPr>
            <a:spLocks noChangeArrowheads="1"/>
          </p:cNvSpPr>
          <p:nvPr/>
        </p:nvSpPr>
        <p:spPr bwMode="auto">
          <a:xfrm>
            <a:off x="3143250" y="2356296"/>
            <a:ext cx="1000125" cy="428625"/>
          </a:xfrm>
          <a:prstGeom prst="rect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영어</a:t>
            </a:r>
          </a:p>
        </p:txBody>
      </p:sp>
      <p:sp>
        <p:nvSpPr>
          <p:cNvPr id="274448" name="직사각형 32"/>
          <p:cNvSpPr>
            <a:spLocks noChangeArrowheads="1"/>
          </p:cNvSpPr>
          <p:nvPr/>
        </p:nvSpPr>
        <p:spPr bwMode="auto">
          <a:xfrm>
            <a:off x="3143250" y="2856359"/>
            <a:ext cx="1000125" cy="428625"/>
          </a:xfrm>
          <a:prstGeom prst="rect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외국어</a:t>
            </a:r>
          </a:p>
        </p:txBody>
      </p:sp>
      <p:sp>
        <p:nvSpPr>
          <p:cNvPr id="274449" name="타원 33"/>
          <p:cNvSpPr>
            <a:spLocks noChangeArrowheads="1"/>
          </p:cNvSpPr>
          <p:nvPr/>
        </p:nvSpPr>
        <p:spPr bwMode="auto">
          <a:xfrm>
            <a:off x="1928813" y="1895921"/>
            <a:ext cx="642937" cy="357188"/>
          </a:xfrm>
          <a:prstGeom prst="ellipse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e1</a:t>
            </a:r>
            <a:endParaRPr lang="ko-KR" altLang="en-US" sz="18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4450" name="타원 34"/>
          <p:cNvSpPr>
            <a:spLocks noChangeArrowheads="1"/>
          </p:cNvSpPr>
          <p:nvPr/>
        </p:nvSpPr>
        <p:spPr bwMode="auto">
          <a:xfrm>
            <a:off x="1928813" y="2395984"/>
            <a:ext cx="642937" cy="357187"/>
          </a:xfrm>
          <a:prstGeom prst="ellipse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e2</a:t>
            </a:r>
            <a:endParaRPr lang="ko-KR" altLang="en-US" sz="18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4451" name="타원 35"/>
          <p:cNvSpPr>
            <a:spLocks noChangeArrowheads="1"/>
          </p:cNvSpPr>
          <p:nvPr/>
        </p:nvSpPr>
        <p:spPr bwMode="auto">
          <a:xfrm>
            <a:off x="1928813" y="2897634"/>
            <a:ext cx="642937" cy="357187"/>
          </a:xfrm>
          <a:prstGeom prst="ellipse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e3</a:t>
            </a:r>
            <a:endParaRPr lang="ko-KR" altLang="en-US" sz="18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4452" name="타원 36"/>
          <p:cNvSpPr>
            <a:spLocks noChangeArrowheads="1"/>
          </p:cNvSpPr>
          <p:nvPr/>
        </p:nvSpPr>
        <p:spPr bwMode="auto">
          <a:xfrm>
            <a:off x="4714875" y="2213421"/>
            <a:ext cx="1714500" cy="714375"/>
          </a:xfrm>
          <a:prstGeom prst="ellipse">
            <a:avLst/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언어 </a:t>
            </a:r>
            <a:endParaRPr lang="en-US" altLang="ko-KR" sz="18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능력</a:t>
            </a:r>
          </a:p>
        </p:txBody>
      </p:sp>
      <p:cxnSp>
        <p:nvCxnSpPr>
          <p:cNvPr id="274453" name="직선 화살표 연결선 42"/>
          <p:cNvCxnSpPr>
            <a:cxnSpLocks noChangeShapeType="1"/>
            <a:stCxn id="274449" idx="6"/>
            <a:endCxn id="274446" idx="1"/>
          </p:cNvCxnSpPr>
          <p:nvPr/>
        </p:nvCxnSpPr>
        <p:spPr bwMode="auto">
          <a:xfrm flipV="1">
            <a:off x="2571750" y="2070546"/>
            <a:ext cx="571500" cy="4763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4" name="직선 화살표 연결선 45"/>
          <p:cNvCxnSpPr>
            <a:cxnSpLocks noChangeShapeType="1"/>
            <a:stCxn id="274450" idx="6"/>
            <a:endCxn id="274447" idx="1"/>
          </p:cNvCxnSpPr>
          <p:nvPr/>
        </p:nvCxnSpPr>
        <p:spPr bwMode="auto">
          <a:xfrm flipV="1">
            <a:off x="2571750" y="2570609"/>
            <a:ext cx="571500" cy="4762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5" name="직선 화살표 연결선 47"/>
          <p:cNvCxnSpPr>
            <a:cxnSpLocks noChangeShapeType="1"/>
            <a:stCxn id="274451" idx="6"/>
            <a:endCxn id="274448" idx="1"/>
          </p:cNvCxnSpPr>
          <p:nvPr/>
        </p:nvCxnSpPr>
        <p:spPr bwMode="auto">
          <a:xfrm flipV="1">
            <a:off x="2571750" y="3070671"/>
            <a:ext cx="571500" cy="6350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6" name="직선 화살표 연결선 51"/>
          <p:cNvCxnSpPr>
            <a:cxnSpLocks noChangeShapeType="1"/>
            <a:stCxn id="274452" idx="1"/>
            <a:endCxn id="274446" idx="3"/>
          </p:cNvCxnSpPr>
          <p:nvPr/>
        </p:nvCxnSpPr>
        <p:spPr bwMode="auto">
          <a:xfrm rot="16200000" flipV="1">
            <a:off x="4430713" y="1783208"/>
            <a:ext cx="247650" cy="822325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7" name="직선 화살표 연결선 53"/>
          <p:cNvCxnSpPr>
            <a:cxnSpLocks noChangeShapeType="1"/>
            <a:stCxn id="274452" idx="2"/>
            <a:endCxn id="274447" idx="3"/>
          </p:cNvCxnSpPr>
          <p:nvPr/>
        </p:nvCxnSpPr>
        <p:spPr bwMode="auto">
          <a:xfrm rot="10800000">
            <a:off x="4143375" y="2570609"/>
            <a:ext cx="571500" cy="1587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458" name="직선 화살표 연결선 55"/>
          <p:cNvCxnSpPr>
            <a:cxnSpLocks noChangeShapeType="1"/>
            <a:stCxn id="274452" idx="3"/>
            <a:endCxn id="274448" idx="3"/>
          </p:cNvCxnSpPr>
          <p:nvPr/>
        </p:nvCxnSpPr>
        <p:spPr bwMode="auto">
          <a:xfrm rot="5400000">
            <a:off x="4430713" y="2535683"/>
            <a:ext cx="247650" cy="822325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459" name="AutoShape 4"/>
          <p:cNvSpPr>
            <a:spLocks noChangeArrowheads="1"/>
          </p:cNvSpPr>
          <p:nvPr/>
        </p:nvSpPr>
        <p:spPr bwMode="auto">
          <a:xfrm>
            <a:off x="5786438" y="3733130"/>
            <a:ext cx="3095625" cy="1071563"/>
          </a:xfrm>
          <a:prstGeom prst="cloudCallout">
            <a:avLst>
              <a:gd name="adj1" fmla="val -30213"/>
              <a:gd name="adj2" fmla="val 70435"/>
            </a:avLst>
          </a:prstGeom>
          <a:solidFill>
            <a:srgbClr val="92D050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 dirty="0">
                <a:solidFill>
                  <a:schemeClr val="tx1"/>
                </a:solidFill>
              </a:rPr>
              <a:t>성분</a:t>
            </a:r>
            <a:r>
              <a:rPr lang="en-US" altLang="ko-KR" sz="1800" b="0" dirty="0">
                <a:solidFill>
                  <a:schemeClr val="tx1"/>
                </a:solidFill>
              </a:rPr>
              <a:t>(Component)</a:t>
            </a:r>
          </a:p>
          <a:p>
            <a:pPr algn="ctr" eaLnBrk="1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 dirty="0">
                <a:solidFill>
                  <a:schemeClr val="tx1"/>
                </a:solidFill>
              </a:rPr>
              <a:t>지수</a:t>
            </a:r>
            <a:r>
              <a:rPr lang="en-US" altLang="ko-KR" sz="1800" b="0" dirty="0">
                <a:solidFill>
                  <a:schemeClr val="tx1"/>
                </a:solidFill>
              </a:rPr>
              <a:t>(Index)</a:t>
            </a:r>
            <a:endParaRPr lang="ko-KR" altLang="ko-KR" sz="1800" b="0" dirty="0">
              <a:solidFill>
                <a:schemeClr val="tx1"/>
              </a:solidFill>
            </a:endParaRPr>
          </a:p>
        </p:txBody>
      </p:sp>
      <p:sp>
        <p:nvSpPr>
          <p:cNvPr id="274460" name="AutoShape 4"/>
          <p:cNvSpPr>
            <a:spLocks noChangeArrowheads="1"/>
          </p:cNvSpPr>
          <p:nvPr/>
        </p:nvSpPr>
        <p:spPr bwMode="auto">
          <a:xfrm>
            <a:off x="5786438" y="1141859"/>
            <a:ext cx="3095625" cy="1071562"/>
          </a:xfrm>
          <a:prstGeom prst="cloudCallout">
            <a:avLst>
              <a:gd name="adj1" fmla="val -30213"/>
              <a:gd name="adj2" fmla="val 70435"/>
            </a:avLst>
          </a:prstGeom>
          <a:solidFill>
            <a:srgbClr val="92D050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 dirty="0">
                <a:solidFill>
                  <a:schemeClr val="tx1"/>
                </a:solidFill>
              </a:rPr>
              <a:t>인자</a:t>
            </a:r>
            <a:r>
              <a:rPr lang="en-US" altLang="ko-KR" sz="1800" b="0" dirty="0">
                <a:solidFill>
                  <a:schemeClr val="tx1"/>
                </a:solidFill>
              </a:rPr>
              <a:t>(Factor, </a:t>
            </a:r>
            <a:r>
              <a:rPr lang="ko-KR" altLang="en-US" sz="1800" b="0" dirty="0">
                <a:solidFill>
                  <a:schemeClr val="tx1"/>
                </a:solidFill>
              </a:rPr>
              <a:t>요인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</a:p>
          <a:p>
            <a:pPr algn="ctr" eaLnBrk="1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 dirty="0">
                <a:solidFill>
                  <a:schemeClr val="tx1"/>
                </a:solidFill>
              </a:rPr>
              <a:t>잠재</a:t>
            </a:r>
            <a:r>
              <a:rPr lang="en-US" altLang="ko-KR" sz="1800" b="0" dirty="0">
                <a:solidFill>
                  <a:schemeClr val="tx1"/>
                </a:solidFill>
              </a:rPr>
              <a:t>(Latent) </a:t>
            </a:r>
            <a:r>
              <a:rPr lang="ko-KR" altLang="en-US" sz="1800" b="0" dirty="0">
                <a:solidFill>
                  <a:schemeClr val="tx1"/>
                </a:solidFill>
              </a:rPr>
              <a:t>변수</a:t>
            </a:r>
            <a:endParaRPr lang="ko-KR" altLang="ko-KR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5080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7"/>
            <a:ext cx="7696200" cy="5102002"/>
          </a:xfrm>
        </p:spPr>
      </p:pic>
      <p:sp>
        <p:nvSpPr>
          <p:cNvPr id="27545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9.3.1 AMOS </a:t>
            </a:r>
            <a:r>
              <a:rPr lang="ko-KR" altLang="en-US" dirty="0"/>
              <a:t>분석 사례 </a:t>
            </a:r>
            <a:r>
              <a:rPr lang="en-US" altLang="ko-KR" dirty="0"/>
              <a:t>- </a:t>
            </a:r>
            <a:r>
              <a:rPr lang="ko-KR" altLang="en-US" dirty="0"/>
              <a:t>초기모형</a:t>
            </a:r>
          </a:p>
        </p:txBody>
      </p:sp>
      <p:sp>
        <p:nvSpPr>
          <p:cNvPr id="2754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28F9581-BE5F-4225-B11E-6144A952CF0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75461" name="모서리가 둥근 직사각형 41"/>
          <p:cNvSpPr>
            <a:spLocks noChangeArrowheads="1"/>
          </p:cNvSpPr>
          <p:nvPr/>
        </p:nvSpPr>
        <p:spPr bwMode="auto">
          <a:xfrm>
            <a:off x="6545263" y="1124744"/>
            <a:ext cx="17716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Construct.sav</a:t>
            </a:r>
            <a:endParaRPr lang="ko-KR" altLang="en-US" sz="1600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5462" name="모서리가 둥근 직사각형 41"/>
          <p:cNvSpPr>
            <a:spLocks noChangeArrowheads="1"/>
          </p:cNvSpPr>
          <p:nvPr/>
        </p:nvSpPr>
        <p:spPr bwMode="auto">
          <a:xfrm>
            <a:off x="6444208" y="5630863"/>
            <a:ext cx="1872705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Construct_A.amw</a:t>
            </a:r>
            <a:endParaRPr lang="ko-KR" altLang="en-US" sz="1600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315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Estimates</a:t>
            </a:r>
            <a:endParaRPr lang="ko-KR" altLang="en-US"/>
          </a:p>
        </p:txBody>
      </p:sp>
      <p:sp>
        <p:nvSpPr>
          <p:cNvPr id="27750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3A32F66-CD6D-4484-A712-6E31F6F70F3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6"/>
            <a:ext cx="7696200" cy="5122380"/>
          </a:xfrm>
        </p:spPr>
      </p:pic>
    </p:spTree>
    <p:extLst>
      <p:ext uri="{BB962C8B-B14F-4D97-AF65-F5344CB8AC3E}">
        <p14:creationId xmlns:p14="http://schemas.microsoft.com/office/powerpoint/2010/main" val="141957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팬텀변수</a:t>
            </a:r>
            <a:r>
              <a:rPr lang="en-US" altLang="ko-KR"/>
              <a:t>(Phantom Variable)</a:t>
            </a:r>
            <a:endParaRPr lang="ko-KR" altLang="en-US"/>
          </a:p>
        </p:txBody>
      </p:sp>
      <p:sp>
        <p:nvSpPr>
          <p:cNvPr id="19353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53EF4A8-DAD2-4E54-8EDD-3BA83F98927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93540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96975"/>
            <a:ext cx="57816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541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924175"/>
            <a:ext cx="2819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242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Modification Indices</a:t>
            </a:r>
            <a:endParaRPr lang="ko-KR" altLang="en-US"/>
          </a:p>
        </p:txBody>
      </p:sp>
      <p:sp>
        <p:nvSpPr>
          <p:cNvPr id="27853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B6B6B30-B455-4193-B86A-9A67C748420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7"/>
            <a:ext cx="7696200" cy="5121454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573" y="3501008"/>
            <a:ext cx="4792980" cy="73675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09993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요인적잿값</a:t>
            </a:r>
            <a:r>
              <a:rPr lang="en-US" altLang="ko-KR" dirty="0"/>
              <a:t>(</a:t>
            </a:r>
            <a:r>
              <a:rPr lang="ko-KR" altLang="en-US" dirty="0" err="1"/>
              <a:t>요인부하량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287" y="1301750"/>
            <a:ext cx="6143625" cy="46863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81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911593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9.3.2 </a:t>
            </a:r>
            <a:r>
              <a:rPr lang="ko-KR" altLang="en-US" dirty="0"/>
              <a:t>합성 신뢰도와 평균분산추출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합성 신뢰도</a:t>
            </a:r>
            <a:r>
              <a:rPr lang="en-US" altLang="ko-KR" sz="1800" dirty="0"/>
              <a:t>(Composite Reliability), </a:t>
            </a:r>
            <a:r>
              <a:rPr lang="ko-KR" altLang="en-US" sz="1800" dirty="0"/>
              <a:t>개념 신뢰도</a:t>
            </a:r>
            <a:r>
              <a:rPr lang="en-US" altLang="ko-KR" sz="1800" dirty="0"/>
              <a:t>(Construct Reliability)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평균분산추출</a:t>
            </a:r>
            <a:r>
              <a:rPr lang="en-US" altLang="ko-KR" sz="1800" dirty="0"/>
              <a:t>(AVE, Average Variance Extracted)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82</a:t>
            </a:fld>
            <a:r>
              <a:rPr lang="en-US" altLang="ko-KR"/>
              <a:t> 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477913"/>
            <a:ext cx="4305300" cy="942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7" y="2924944"/>
            <a:ext cx="4467225" cy="790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075" y="3989412"/>
            <a:ext cx="64198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1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집중 타당도</a:t>
            </a:r>
            <a:r>
              <a:rPr lang="en-US" altLang="ko-KR" dirty="0"/>
              <a:t>, </a:t>
            </a:r>
            <a:r>
              <a:rPr lang="ko-KR" altLang="en-US" dirty="0"/>
              <a:t>변별 타당도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집중 타당도 </a:t>
            </a:r>
            <a:r>
              <a:rPr lang="en-US" altLang="ko-KR" dirty="0"/>
              <a:t>(Convergent Validity, </a:t>
            </a:r>
            <a:r>
              <a:rPr lang="ko-KR" altLang="en-US" dirty="0"/>
              <a:t>수렴 타당도</a:t>
            </a:r>
            <a:r>
              <a:rPr lang="en-US" altLang="ko-KR" dirty="0"/>
              <a:t>)</a:t>
            </a:r>
          </a:p>
          <a:p>
            <a:pPr marL="669150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altLang="ko-KR" dirty="0"/>
              <a:t>T-</a:t>
            </a:r>
            <a:r>
              <a:rPr lang="ko-KR" altLang="en-US" dirty="0"/>
              <a:t>값</a:t>
            </a:r>
            <a:r>
              <a:rPr lang="en-US" altLang="ko-KR" dirty="0"/>
              <a:t>(CR-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에 대응되는 </a:t>
            </a:r>
            <a:r>
              <a:rPr lang="en-US" altLang="ko-KR" i="1" dirty="0"/>
              <a:t>p</a:t>
            </a:r>
            <a:r>
              <a:rPr lang="en-US" altLang="ko-KR" dirty="0"/>
              <a:t>-</a:t>
            </a:r>
            <a:r>
              <a:rPr lang="ko-KR" altLang="en-US" dirty="0"/>
              <a:t>값을 이용하여 </a:t>
            </a:r>
            <a:r>
              <a:rPr lang="en-US" altLang="ko-KR" dirty="0"/>
              <a:t>“</a:t>
            </a:r>
            <a:r>
              <a:rPr lang="en-US" altLang="ko-KR" i="1" dirty="0"/>
              <a:t>H</a:t>
            </a:r>
            <a:r>
              <a:rPr lang="en-US" altLang="ko-KR" baseline="-25000" dirty="0"/>
              <a:t>0</a:t>
            </a:r>
            <a:r>
              <a:rPr lang="en-US" altLang="ko-KR" dirty="0"/>
              <a:t>: </a:t>
            </a:r>
            <a:r>
              <a:rPr lang="ko-KR" altLang="en-US" dirty="0" err="1"/>
              <a:t>요인적잿값</a:t>
            </a:r>
            <a:r>
              <a:rPr lang="en-US" altLang="ko-KR" dirty="0"/>
              <a:t>(</a:t>
            </a:r>
            <a:r>
              <a:rPr lang="ko-KR" altLang="en-US" dirty="0" err="1"/>
              <a:t>요인부하량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r>
              <a:rPr lang="en-US" altLang="ko-KR" dirty="0"/>
              <a:t>”</a:t>
            </a:r>
            <a:r>
              <a:rPr lang="ko-KR" altLang="en-US" dirty="0"/>
              <a:t>라는 가설을 기각할 수 있어야 한다</a:t>
            </a:r>
            <a:r>
              <a:rPr lang="en-US" altLang="ko-KR" dirty="0"/>
              <a:t>.</a:t>
            </a:r>
          </a:p>
          <a:p>
            <a:pPr marL="669150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dirty="0"/>
              <a:t>표준화 </a:t>
            </a:r>
            <a:r>
              <a:rPr lang="ko-KR" altLang="en-US" dirty="0" err="1"/>
              <a:t>적잿값이</a:t>
            </a:r>
            <a:r>
              <a:rPr lang="ko-KR" altLang="en-US" dirty="0"/>
              <a:t> 권장 기준을 넘는지를 평가한다</a:t>
            </a:r>
            <a:r>
              <a:rPr lang="en-US" altLang="ko-KR" dirty="0"/>
              <a:t>. </a:t>
            </a:r>
            <a:r>
              <a:rPr lang="en-US" altLang="ko-KR" dirty="0" err="1"/>
              <a:t>Fornell</a:t>
            </a:r>
            <a:r>
              <a:rPr lang="en-US" altLang="ko-KR" dirty="0"/>
              <a:t> et al.(1982)</a:t>
            </a:r>
            <a:r>
              <a:rPr lang="ko-KR" altLang="en-US" dirty="0"/>
              <a:t>는 </a:t>
            </a:r>
            <a:r>
              <a:rPr lang="en-US" altLang="ko-KR" dirty="0"/>
              <a:t>0.7</a:t>
            </a:r>
            <a:r>
              <a:rPr lang="ko-KR" altLang="en-US" dirty="0"/>
              <a:t>을 기준으로 제시하였고</a:t>
            </a:r>
            <a:r>
              <a:rPr lang="en-US" altLang="ko-KR" dirty="0"/>
              <a:t>, </a:t>
            </a:r>
            <a:r>
              <a:rPr lang="en-US" altLang="ko-KR" dirty="0" err="1"/>
              <a:t>Bagozzi</a:t>
            </a:r>
            <a:r>
              <a:rPr lang="en-US" altLang="ko-KR" dirty="0"/>
              <a:t> &amp; Yi(1988)</a:t>
            </a:r>
            <a:r>
              <a:rPr lang="ko-KR" altLang="en-US" dirty="0"/>
              <a:t>는 </a:t>
            </a:r>
            <a:r>
              <a:rPr lang="en-US" altLang="ko-KR" dirty="0"/>
              <a:t>0.5</a:t>
            </a:r>
            <a:r>
              <a:rPr lang="ko-KR" altLang="en-US" dirty="0"/>
              <a:t>를 기준으로 제시하였다</a:t>
            </a:r>
            <a:r>
              <a:rPr lang="en-US" altLang="ko-KR" dirty="0"/>
              <a:t>.</a:t>
            </a:r>
          </a:p>
          <a:p>
            <a:pPr marL="669150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dirty="0"/>
              <a:t>합성 신뢰도가 권장 기준을 넘는지를 평가한다</a:t>
            </a:r>
            <a:r>
              <a:rPr lang="en-US" altLang="ko-KR" dirty="0"/>
              <a:t>. </a:t>
            </a:r>
            <a:r>
              <a:rPr lang="ko-KR" altLang="en-US" dirty="0"/>
              <a:t>보통 합성 신뢰도가 </a:t>
            </a:r>
            <a:r>
              <a:rPr lang="en-US" altLang="ko-KR" dirty="0"/>
              <a:t>0.7 </a:t>
            </a:r>
            <a:r>
              <a:rPr lang="ko-KR" altLang="en-US" dirty="0"/>
              <a:t>이상이면 집중 </a:t>
            </a:r>
            <a:r>
              <a:rPr lang="ko-KR" altLang="en-US" dirty="0" err="1"/>
              <a:t>타당도에</a:t>
            </a:r>
            <a:r>
              <a:rPr lang="ko-KR" altLang="en-US" dirty="0"/>
              <a:t> 문제가 없는 것으로 평가할 수 있다</a:t>
            </a:r>
            <a:r>
              <a:rPr lang="en-US" altLang="ko-KR" dirty="0"/>
              <a:t>.</a:t>
            </a:r>
          </a:p>
          <a:p>
            <a:pPr marL="669150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dirty="0"/>
              <a:t>평균분산추출</a:t>
            </a:r>
            <a:r>
              <a:rPr lang="en-US" altLang="ko-KR" dirty="0"/>
              <a:t>(AVE)</a:t>
            </a:r>
            <a:r>
              <a:rPr lang="ko-KR" altLang="en-US" dirty="0"/>
              <a:t>이 권장 기준을 넘는지를 평가한다</a:t>
            </a:r>
            <a:r>
              <a:rPr lang="en-US" altLang="ko-KR" dirty="0"/>
              <a:t>. </a:t>
            </a:r>
            <a:r>
              <a:rPr lang="ko-KR" altLang="en-US" dirty="0"/>
              <a:t>보통 평균추출분산이 </a:t>
            </a:r>
            <a:r>
              <a:rPr lang="en-US" altLang="ko-KR" dirty="0"/>
              <a:t>0.5 </a:t>
            </a:r>
            <a:r>
              <a:rPr lang="ko-KR" altLang="en-US" dirty="0"/>
              <a:t>이상이면 집중 </a:t>
            </a:r>
            <a:r>
              <a:rPr lang="ko-KR" altLang="en-US" dirty="0" err="1"/>
              <a:t>타당도에</a:t>
            </a:r>
            <a:r>
              <a:rPr lang="ko-KR" altLang="en-US" dirty="0"/>
              <a:t> 문제가 없는 것으로 평가할 수 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변별 타당도 </a:t>
            </a:r>
            <a:r>
              <a:rPr lang="en-US" altLang="ko-KR" dirty="0"/>
              <a:t>(Discriminant Validity, </a:t>
            </a:r>
            <a:r>
              <a:rPr lang="ko-KR" altLang="en-US" dirty="0"/>
              <a:t>판별 타당도</a:t>
            </a:r>
            <a:r>
              <a:rPr lang="en-US" altLang="ko-KR" dirty="0"/>
              <a:t>)</a:t>
            </a:r>
          </a:p>
          <a:p>
            <a:pPr marL="669150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dirty="0"/>
              <a:t>각 문항들과 관련된 수정지수에 대하여 상대적으로 큰 값이 있는지를 평가한다</a:t>
            </a:r>
            <a:r>
              <a:rPr lang="en-US" altLang="ko-KR" dirty="0"/>
              <a:t>.</a:t>
            </a:r>
          </a:p>
          <a:p>
            <a:pPr marL="669150" lvl="1" indent="-342900">
              <a:lnSpc>
                <a:spcPct val="100000"/>
              </a:lnSpc>
              <a:buFont typeface="+mj-lt"/>
              <a:buAutoNum type="arabicParenR"/>
            </a:pPr>
            <a:r>
              <a:rPr lang="ko-KR" altLang="en-US" dirty="0"/>
              <a:t>요인들 간에 낮은 상관계수를 가지는지를 평가한다</a:t>
            </a:r>
            <a:r>
              <a:rPr lang="en-US" altLang="ko-KR" dirty="0"/>
              <a:t>. </a:t>
            </a:r>
            <a:r>
              <a:rPr lang="ko-KR" altLang="en-US" dirty="0"/>
              <a:t>보통 상관계수의 제곱이 평균추출분산</a:t>
            </a:r>
            <a:r>
              <a:rPr lang="en-US" altLang="ko-KR" dirty="0"/>
              <a:t>(AVE)</a:t>
            </a:r>
            <a:r>
              <a:rPr lang="ko-KR" altLang="en-US" dirty="0"/>
              <a:t>에 비하여 작으면 변별 </a:t>
            </a:r>
            <a:r>
              <a:rPr lang="ko-KR" altLang="en-US" dirty="0" err="1"/>
              <a:t>타당도에</a:t>
            </a:r>
            <a:r>
              <a:rPr lang="ko-KR" altLang="en-US" dirty="0"/>
              <a:t> 문제가 없는 것으로 평가할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83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836667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7"/>
            <a:ext cx="7696200" cy="5102002"/>
          </a:xfrm>
        </p:spPr>
      </p:pic>
      <p:sp>
        <p:nvSpPr>
          <p:cNvPr id="279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9.3.5 AMOS </a:t>
            </a:r>
            <a:r>
              <a:rPr lang="ko-KR" altLang="en-US" dirty="0"/>
              <a:t>분석 사례 </a:t>
            </a:r>
            <a:r>
              <a:rPr lang="en-US" altLang="ko-KR" dirty="0"/>
              <a:t>- </a:t>
            </a:r>
            <a:r>
              <a:rPr lang="ko-KR" altLang="en-US" dirty="0"/>
              <a:t>수정모형</a:t>
            </a:r>
          </a:p>
        </p:txBody>
      </p:sp>
      <p:sp>
        <p:nvSpPr>
          <p:cNvPr id="27955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74F6DDB-B3D3-44DA-BAD4-201657515E2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79557" name="모서리가 둥근 직사각형 41"/>
          <p:cNvSpPr>
            <a:spLocks noChangeArrowheads="1"/>
          </p:cNvSpPr>
          <p:nvPr/>
        </p:nvSpPr>
        <p:spPr bwMode="auto">
          <a:xfrm>
            <a:off x="6545263" y="1124744"/>
            <a:ext cx="17716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Construct.sav</a:t>
            </a:r>
            <a:endParaRPr lang="ko-KR" altLang="en-US" sz="1600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9558" name="모서리가 둥근 직사각형 41"/>
          <p:cNvSpPr>
            <a:spLocks noChangeArrowheads="1"/>
          </p:cNvSpPr>
          <p:nvPr/>
        </p:nvSpPr>
        <p:spPr bwMode="auto">
          <a:xfrm>
            <a:off x="6372200" y="5733256"/>
            <a:ext cx="1944713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Construct_B.amw</a:t>
            </a:r>
            <a:endParaRPr lang="ko-KR" altLang="en-US" sz="1600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091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AMOS </a:t>
            </a:r>
            <a:r>
              <a:rPr lang="ko-KR" altLang="en-US" dirty="0"/>
              <a:t>결과 요약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85</a:t>
            </a:fld>
            <a:r>
              <a:rPr lang="en-US" altLang="ko-KR"/>
              <a:t> 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980728"/>
            <a:ext cx="5173504" cy="36595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4706262"/>
            <a:ext cx="5351621" cy="16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0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9.4 </a:t>
            </a:r>
            <a:r>
              <a:rPr lang="ko-KR" altLang="en-US" dirty="0" err="1"/>
              <a:t>내적일관성</a:t>
            </a:r>
            <a:r>
              <a:rPr lang="ko-KR" altLang="en-US" dirty="0"/>
              <a:t> 신뢰도 </a:t>
            </a:r>
            <a:r>
              <a:rPr lang="en-US" altLang="ko-KR" dirty="0"/>
              <a:t>: Cronbach</a:t>
            </a:r>
            <a:r>
              <a:rPr lang="en-US" altLang="ko-KR" dirty="0">
                <a:latin typeface="Arial" panose="020B0604020202020204" pitchFamily="34" charset="0"/>
              </a:rPr>
              <a:t>’</a:t>
            </a:r>
            <a:r>
              <a:rPr lang="en-US" altLang="ko-KR" dirty="0"/>
              <a:t>s Alpha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86</a:t>
            </a:fld>
            <a:r>
              <a:rPr lang="en-US" altLang="ko-KR"/>
              <a:t> -</a:t>
            </a:r>
          </a:p>
        </p:txBody>
      </p:sp>
      <p:sp>
        <p:nvSpPr>
          <p:cNvPr id="6" name="모서리가 둥근 직사각형 41"/>
          <p:cNvSpPr>
            <a:spLocks noChangeArrowheads="1"/>
          </p:cNvSpPr>
          <p:nvPr/>
        </p:nvSpPr>
        <p:spPr bwMode="auto">
          <a:xfrm>
            <a:off x="6618288" y="5589588"/>
            <a:ext cx="1770062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Construct.sav</a:t>
            </a:r>
            <a:endParaRPr lang="ko-KR" altLang="en-US" sz="1600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6747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신뢰도 분석</a:t>
            </a:r>
            <a:r>
              <a:rPr lang="en-US" altLang="ko-KR" dirty="0"/>
              <a:t>’ </a:t>
            </a:r>
            <a:r>
              <a:rPr lang="ko-KR" altLang="en-US" dirty="0"/>
              <a:t>결과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5120"/>
            <a:ext cx="7696200" cy="515956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87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75919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≪사례≫ </a:t>
            </a:r>
            <a:r>
              <a:rPr lang="en-US" altLang="ko-KR" dirty="0"/>
              <a:t>2-</a:t>
            </a:r>
            <a:r>
              <a:rPr lang="ko-KR" altLang="en-US" dirty="0"/>
              <a:t>단계 확증적 요인분석 모형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7"/>
            <a:ext cx="7696200" cy="510200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88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655000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5670776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0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경로계수에 레이블 붙이기</a:t>
            </a:r>
          </a:p>
        </p:txBody>
      </p:sp>
      <p:pic>
        <p:nvPicPr>
          <p:cNvPr id="194563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01725"/>
            <a:ext cx="7696200" cy="5086350"/>
          </a:xfrm>
        </p:spPr>
      </p:pic>
      <p:sp>
        <p:nvSpPr>
          <p:cNvPr id="19456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778B198-DDA4-430D-A225-095C81D42AF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06581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10.1 PLS(Partial Least Square) </a:t>
            </a:r>
            <a:r>
              <a:rPr lang="ko-KR" altLang="en-US" dirty="0"/>
              <a:t>모형과 추정방법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90</a:t>
            </a:fld>
            <a:r>
              <a:rPr lang="en-US" altLang="ko-KR"/>
              <a:t> -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995180"/>
            <a:ext cx="2695575" cy="1114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5274542"/>
            <a:ext cx="3819525" cy="447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124744"/>
            <a:ext cx="67056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2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10.2 AMOS </a:t>
            </a:r>
            <a:r>
              <a:rPr lang="ko-KR" altLang="en-US" dirty="0"/>
              <a:t>분석 사례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7"/>
            <a:ext cx="7696200" cy="510200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91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49814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AMOS Output - Estimates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6"/>
            <a:ext cx="7696200" cy="512635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92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454428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10.3 </a:t>
            </a:r>
            <a:r>
              <a:rPr lang="en-US" altLang="ko-KR" dirty="0" err="1"/>
              <a:t>smartPLS</a:t>
            </a:r>
            <a:r>
              <a:rPr lang="en-US" altLang="ko-KR" dirty="0"/>
              <a:t> </a:t>
            </a:r>
            <a:r>
              <a:rPr lang="ko-KR" altLang="en-US" dirty="0"/>
              <a:t>분석 사례 </a:t>
            </a:r>
            <a:r>
              <a:rPr lang="en-US" altLang="ko-KR" dirty="0"/>
              <a:t>(www.smartpls.com)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91161"/>
            <a:ext cx="7696200" cy="510747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93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096184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10.3.2 </a:t>
            </a:r>
            <a:r>
              <a:rPr lang="ko-KR" altLang="en-US" dirty="0"/>
              <a:t>경로도 작성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89762"/>
            <a:ext cx="7696200" cy="511027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94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3796240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10.3.3 </a:t>
            </a:r>
            <a:r>
              <a:rPr lang="ko-KR" altLang="en-US" dirty="0" err="1"/>
              <a:t>모수</a:t>
            </a:r>
            <a:r>
              <a:rPr lang="ko-KR" altLang="en-US" dirty="0"/>
              <a:t> 추정 및 결과 보기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89762"/>
            <a:ext cx="7696200" cy="511027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95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59875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SmartPLS</a:t>
            </a:r>
            <a:r>
              <a:rPr lang="en-US" altLang="ko-KR" dirty="0"/>
              <a:t> Output - </a:t>
            </a:r>
            <a:r>
              <a:rPr lang="ko-KR" altLang="en-US" dirty="0"/>
              <a:t>경로계수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96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103657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SmartPLS</a:t>
            </a:r>
            <a:r>
              <a:rPr lang="en-US" altLang="ko-KR" dirty="0"/>
              <a:t> Output - R-Square(</a:t>
            </a:r>
            <a:r>
              <a:rPr lang="ko-KR" altLang="en-US" dirty="0"/>
              <a:t>결정계수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97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409458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10.3.4 </a:t>
            </a:r>
            <a:r>
              <a:rPr lang="ko-KR" altLang="en-US" dirty="0" err="1"/>
              <a:t>붓스트랩</a:t>
            </a:r>
            <a:r>
              <a:rPr lang="ko-KR" altLang="en-US" dirty="0"/>
              <a:t> 검정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98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1142419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6148705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45814"/>
      </p:ext>
    </p:extLst>
  </p:cSld>
  <p:clrMapOvr>
    <a:masterClrMapping/>
  </p:clrMapOvr>
</p:sld>
</file>

<file path=ppt/theme/theme1.xml><?xml version="1.0" encoding="utf-8"?>
<a:theme xmlns:a="http://schemas.openxmlformats.org/drawingml/2006/main" name="둥근 사각형">
  <a:themeElements>
    <a:clrScheme name="둥근 사각형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둥근 사각형">
      <a:majorFont>
        <a:latin typeface="휴먼매직체"/>
        <a:ea typeface="휴먼매직체"/>
        <a:cs typeface=""/>
      </a:majorFont>
      <a:minorFont>
        <a:latin typeface="휴먼매직체"/>
        <a:ea typeface="휴먼매직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둥근 사각형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둥근 사각형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둥근 사각형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둥근 사각형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둥근 사각형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SPSS분산분석(20060207)</Template>
  <TotalTime>9141</TotalTime>
  <Words>7096</Words>
  <Application>Microsoft Office PowerPoint</Application>
  <PresentationFormat>화면 슬라이드 쇼(4:3)</PresentationFormat>
  <Paragraphs>1397</Paragraphs>
  <Slides>128</Slides>
  <Notes>68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128</vt:i4>
      </vt:variant>
    </vt:vector>
  </HeadingPairs>
  <TitlesOfParts>
    <vt:vector size="142" baseType="lpstr">
      <vt:lpstr>HY신명조</vt:lpstr>
      <vt:lpstr>굴림</vt:lpstr>
      <vt:lpstr>돋움체</vt:lpstr>
      <vt:lpstr>맑은 고딕</vt:lpstr>
      <vt:lpstr>새굴림</vt:lpstr>
      <vt:lpstr>휴먼매직체</vt:lpstr>
      <vt:lpstr>Arial</vt:lpstr>
      <vt:lpstr>MT Extra</vt:lpstr>
      <vt:lpstr>Symbol</vt:lpstr>
      <vt:lpstr>Times New Roman</vt:lpstr>
      <vt:lpstr>Wingdings</vt:lpstr>
      <vt:lpstr>둥근 사각형</vt:lpstr>
      <vt:lpstr>수식</vt:lpstr>
      <vt:lpstr>Equation</vt:lpstr>
      <vt:lpstr>PowerPoint 프레젠테이션</vt:lpstr>
      <vt:lpstr>7.1 직접효과, 간접효과, 총효과</vt:lpstr>
      <vt:lpstr>직접효과, 간접효과, 총효과</vt:lpstr>
      <vt:lpstr>7.2 AMOS 분석 사례 – 잠재변수가 없는 모형</vt:lpstr>
      <vt:lpstr>AMOS Text Output: Bootstrap Results</vt:lpstr>
      <vt:lpstr>직접효과, 간접효과, 총효과</vt:lpstr>
      <vt:lpstr>7.3 다중 매개효과의 계산과 검정</vt:lpstr>
      <vt:lpstr>팬텀변수(Phantom Variable)</vt:lpstr>
      <vt:lpstr>경로계수에 레이블 붙이기</vt:lpstr>
      <vt:lpstr>7.3.2 붓스트랩 방법을 이용한 p-값 산출</vt:lpstr>
      <vt:lpstr>&lt;참조&gt; Sobel’s Test</vt:lpstr>
      <vt:lpstr>&lt;참조&gt; Sobel test calculator - Quantpsy.org</vt:lpstr>
      <vt:lpstr>7.4 AMOS 분석 사례 – 잠재변수가 있는 모형</vt:lpstr>
      <vt:lpstr>AMOS Text Output – Estimates&gt;Matrices</vt:lpstr>
      <vt:lpstr>붓스트랩 방법의 p-값</vt:lpstr>
      <vt:lpstr>PowerPoint 프레젠테이션</vt:lpstr>
      <vt:lpstr>8.1 조절효과 (Moderating Effect)</vt:lpstr>
      <vt:lpstr>이산형 vs. 연속형 조절변수</vt:lpstr>
      <vt:lpstr>8.2 AMOS 분석 사례 – 잠재변수가 없는 모형</vt:lpstr>
      <vt:lpstr>데이터 파일 지정하기</vt:lpstr>
      <vt:lpstr>8.2.1 기본모형의 적합도 평가</vt:lpstr>
      <vt:lpstr>8.2.2 구조계수 제약모형에 대한 적합도 평가</vt:lpstr>
      <vt:lpstr>... 제약모형의 적합도 평가</vt:lpstr>
      <vt:lpstr>... 제약모형의 적합도 평가</vt:lpstr>
      <vt:lpstr>8.2.3 개별 계수들에 대한 평가</vt:lpstr>
      <vt:lpstr>회귀계수 추정치 (일부)</vt:lpstr>
      <vt:lpstr>(1) T-값을 이용하는 방법</vt:lpstr>
      <vt:lpstr>개별 모수들에 대한 조절효과 검정</vt:lpstr>
      <vt:lpstr>(2) 카이제곱 검정을 이용하는 방법</vt:lpstr>
      <vt:lpstr>AMOS Text Output – Model Comparison</vt:lpstr>
      <vt:lpstr>8.3 AMOS 분석 사례 – 잠재변수가 있는 모형</vt:lpstr>
      <vt:lpstr>데이터 파일 설정하기</vt:lpstr>
      <vt:lpstr>8.3.1 기본모형에 대한 적합도 평가</vt:lpstr>
      <vt:lpstr>8.3.2 측정계수 제약모형에 대한 적합도 평가</vt:lpstr>
      <vt:lpstr>측정계수 제약모형의 적합도 평가</vt:lpstr>
      <vt:lpstr>... 측정계수 제약모형의 적합도 평가</vt:lpstr>
      <vt:lpstr>8.3.3 구조계수 제약모형에 대한 적합도 평가</vt:lpstr>
      <vt:lpstr>... 구조계수 제약모형의 적합도 평가</vt:lpstr>
      <vt:lpstr>8.3.4 개별 계수들에 대한 평가</vt:lpstr>
      <vt:lpstr>(1) T-값을 이용하는 방법</vt:lpstr>
      <vt:lpstr>(2) 카이제곱 검정을 이용하는 방법</vt:lpstr>
      <vt:lpstr>경로계수 요약</vt:lpstr>
      <vt:lpstr>8.4 상호작용 효과를 이용한 조절효과 분석</vt:lpstr>
      <vt:lpstr>≪사례≫ 상호작용을 효과를 이용한 조절효과 분석</vt:lpstr>
      <vt:lpstr>AMOS Text Output – Estiomates</vt:lpstr>
      <vt:lpstr>경로계수 요약</vt:lpstr>
      <vt:lpstr>Ping(1995), Joreskog &amp; Yang(1996)의 접근법</vt:lpstr>
      <vt:lpstr>PowerPoint 프레젠테이션</vt:lpstr>
      <vt:lpstr>9.1 측정도구의 타당도와 신뢰도</vt:lpstr>
      <vt:lpstr>≪사례≫ 건강통제행위</vt:lpstr>
      <vt:lpstr>9.2 탐색적 요인분석</vt:lpstr>
      <vt:lpstr>구성타당도와 요인분석</vt:lpstr>
      <vt:lpstr>요인분석 (Factor Analysis, 인자분석)</vt:lpstr>
      <vt:lpstr>직교인자모형의 가정</vt:lpstr>
      <vt:lpstr>9.2.1 데이터 탐색</vt:lpstr>
      <vt:lpstr>(1) 기술통계량</vt:lpstr>
      <vt:lpstr>측정변수들의 분포에 대한 탐색</vt:lpstr>
      <vt:lpstr>... 측정변수들의 분포에 대한 탐색</vt:lpstr>
      <vt:lpstr>(2) 상관계수</vt:lpstr>
      <vt:lpstr>상관계수에 대한 탐색</vt:lpstr>
      <vt:lpstr>KMO 표본적합성 측도와 Bartlett의 구형성 검정</vt:lpstr>
      <vt:lpstr>‘요인분석’의 대화상자들 </vt:lpstr>
      <vt:lpstr>9.2.2 요인의 개수</vt:lpstr>
      <vt:lpstr>≪참조≫ 고유값(eigenvalue), 고유벡터(eigenvector)</vt:lpstr>
      <vt:lpstr>요인의 개수</vt:lpstr>
      <vt:lpstr>... 요인의 개수</vt:lpstr>
      <vt:lpstr>9.2.3 요인추출 방법</vt:lpstr>
      <vt:lpstr>... 요인추출 방법</vt:lpstr>
      <vt:lpstr>9.2.4 요인구조의 회전</vt:lpstr>
      <vt:lpstr>9.2.5 요인적잿값과 설명분산</vt:lpstr>
      <vt:lpstr>요인적잿값과 설명분산</vt:lpstr>
      <vt:lpstr>... 요인적잿값과 설명분산</vt:lpstr>
      <vt:lpstr>9.2.6 구인점수들 간의 상관계수</vt:lpstr>
      <vt:lpstr>9.3 확증적 요인분석</vt:lpstr>
      <vt:lpstr>EFA vs CFA</vt:lpstr>
      <vt:lpstr>... EFA vs CFA</vt:lpstr>
      <vt:lpstr>반영적 지표와 조형적 지표</vt:lpstr>
      <vt:lpstr>9.3.1 AMOS 분석 사례 - 초기모형</vt:lpstr>
      <vt:lpstr>AMOS Text Output: Estimates</vt:lpstr>
      <vt:lpstr>AMOS Text Output: Modification Indices</vt:lpstr>
      <vt:lpstr>요인적잿값(요인부하량)</vt:lpstr>
      <vt:lpstr>9.3.2 합성 신뢰도와 평균분산추출</vt:lpstr>
      <vt:lpstr>집중 타당도, 변별 타당도 평가</vt:lpstr>
      <vt:lpstr>9.3.5 AMOS 분석 사례 - 수정모형</vt:lpstr>
      <vt:lpstr>AMOS 결과 요약</vt:lpstr>
      <vt:lpstr>9.4 내적일관성 신뢰도 : Cronbach’s Alpha</vt:lpstr>
      <vt:lpstr>‘신뢰도 분석’ 결과</vt:lpstr>
      <vt:lpstr>≪사례≫ 2-단계 확증적 요인분석 모형</vt:lpstr>
      <vt:lpstr>PowerPoint 프레젠테이션</vt:lpstr>
      <vt:lpstr>10.1 PLS(Partial Least Square) 모형과 추정방법</vt:lpstr>
      <vt:lpstr>10.2 AMOS 분석 사례</vt:lpstr>
      <vt:lpstr>AMOS Output - Estimates</vt:lpstr>
      <vt:lpstr>10.3 smartPLS 분석 사례 (www.smartpls.com)</vt:lpstr>
      <vt:lpstr>10.3.2 경로도 작성</vt:lpstr>
      <vt:lpstr>10.3.3 모수 추정 및 결과 보기</vt:lpstr>
      <vt:lpstr>SmartPLS Output - 경로계수</vt:lpstr>
      <vt:lpstr>SmartPLS Output - R-Square(결정계수)</vt:lpstr>
      <vt:lpstr>10.3.4 붓스트랩 검정</vt:lpstr>
      <vt:lpstr>PowerPoint 프레젠테이션</vt:lpstr>
      <vt:lpstr>11.1 반복측정 분산분석</vt:lpstr>
      <vt:lpstr>‘반복측도’, ‘프로파일 도표’ 대화상자</vt:lpstr>
      <vt:lpstr>‘대비’, ‘추정 주변 평균’, ‘옵션’ 대화상자</vt:lpstr>
      <vt:lpstr>SPSS Output – ‘추정 주변 평균’, ‘프로파일 도표’</vt:lpstr>
      <vt:lpstr>SPSS Output – ‘개체-내 효과 검정’, ‘개체-내 대비 검정’</vt:lpstr>
      <vt:lpstr>11.1.2 다요인 반복측정 분산분석</vt:lpstr>
      <vt:lpstr>SPSS Output – ‘개체-내 효과 검정’</vt:lpstr>
      <vt:lpstr>SPSS Output – ‘추정 주변 평균’, ‘프로파일 도표’</vt:lpstr>
      <vt:lpstr>분산분석표 (ANOVA Table)</vt:lpstr>
      <vt:lpstr>11.2 잠재성장모형</vt:lpstr>
      <vt:lpstr>≪사례≫ 잠재성장모형을 위한 경로도</vt:lpstr>
      <vt:lpstr>Analysis Properties – Estimation Tab, Output Tab</vt:lpstr>
      <vt:lpstr>AMOS Output - Estimates</vt:lpstr>
      <vt:lpstr>11.2.2 공변량의 효과에 대한 분석</vt:lpstr>
      <vt:lpstr>경고(Warning) 메시지</vt:lpstr>
      <vt:lpstr>AMOS Output - Estimates</vt:lpstr>
      <vt:lpstr>경로도 작성 시 주의해야 할 사항</vt:lpstr>
      <vt:lpstr>(1) 오차변수</vt:lpstr>
      <vt:lpstr>참조: 오차변수들간의 연관성</vt:lpstr>
      <vt:lpstr>Warning (Error) Message </vt:lpstr>
      <vt:lpstr>(2) 오차변수의 계수를 1로 고정하기</vt:lpstr>
      <vt:lpstr>Parameters → Regression weight</vt:lpstr>
      <vt:lpstr>Unidentification (식별불능) </vt:lpstr>
      <vt:lpstr>(3) 단일 지시자 문제</vt:lpstr>
      <vt:lpstr>Parameters → Variance</vt:lpstr>
      <vt:lpstr>(4) 잠재변수의 측정단위 규정</vt:lpstr>
      <vt:lpstr>Parameters → Regression weight</vt:lpstr>
      <vt:lpstr>(5) 외생변수들 간의 연관성</vt:lpstr>
      <vt:lpstr>Warning (Error) Message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한상태</dc:creator>
  <cp:lastModifiedBy>Lee DongGyu</cp:lastModifiedBy>
  <cp:revision>826</cp:revision>
  <cp:lastPrinted>2019-03-11T03:49:30Z</cp:lastPrinted>
  <dcterms:created xsi:type="dcterms:W3CDTF">2001-03-15T12:29:35Z</dcterms:created>
  <dcterms:modified xsi:type="dcterms:W3CDTF">2020-06-29T13:42:33Z</dcterms:modified>
</cp:coreProperties>
</file>